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3"/>
  </p:sldMasterIdLst>
  <p:notesMasterIdLst>
    <p:notesMasterId r:id="rId5"/>
  </p:notesMasterIdLst>
  <p:sldIdLst>
    <p:sldId id="256" r:id="rId4"/>
    <p:sldId id="259" r:id="rId6"/>
    <p:sldId id="363" r:id="rId7"/>
    <p:sldId id="364" r:id="rId8"/>
    <p:sldId id="357" r:id="rId9"/>
    <p:sldId id="366" r:id="rId10"/>
    <p:sldId id="359" r:id="rId11"/>
    <p:sldId id="358" r:id="rId12"/>
    <p:sldId id="264" r:id="rId13"/>
    <p:sldId id="265" r:id="rId14"/>
    <p:sldId id="338" r:id="rId15"/>
    <p:sldId id="339" r:id="rId16"/>
    <p:sldId id="340" r:id="rId17"/>
    <p:sldId id="341" r:id="rId18"/>
    <p:sldId id="342" r:id="rId19"/>
    <p:sldId id="343" r:id="rId20"/>
    <p:sldId id="344" r:id="rId21"/>
    <p:sldId id="345" r:id="rId22"/>
    <p:sldId id="346" r:id="rId23"/>
    <p:sldId id="347" r:id="rId24"/>
    <p:sldId id="350" r:id="rId25"/>
    <p:sldId id="351" r:id="rId26"/>
    <p:sldId id="353" r:id="rId27"/>
    <p:sldId id="352" r:id="rId28"/>
    <p:sldId id="362" r:id="rId29"/>
    <p:sldId id="365" r:id="rId30"/>
  </p:sldIdLst>
  <p:sldSz cx="12192000" cy="6858000"/>
  <p:notesSz cx="6858000" cy="9144000"/>
  <p:embeddedFontLst>
    <p:embeddedFont>
      <p:font typeface="Calibri" panose="020F0502020204030204"/>
      <p:regular r:id="rId34"/>
    </p:embeddedFont>
    <p:embeddedFont>
      <p:font typeface="Poppins" panose="00000500000000000000"/>
      <p:regular r:id="rId35"/>
    </p:embeddedFont>
    <p:embeddedFont>
      <p:font typeface="Poppins" panose="00000500000000000000"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panose="020F0502020204030204"/>
              <a:buNone/>
            </a:p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rgbClr val="000000"/>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panose="020F0502020204030204"/>
              <a:buNone/>
            </a:p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panose="00000500000000000000"/>
                <a:ea typeface="Poppins" panose="00000500000000000000"/>
                <a:cs typeface="Poppins" panose="00000500000000000000"/>
                <a:sym typeface="Poppins" panose="0000050000000000000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5" name="Google Shape;15;g21194ee596e_0_119"/>
          <p:cNvPicPr preferRelativeResize="0"/>
          <p:nvPr/>
        </p:nvPicPr>
        <p:blipFill rotWithShape="1">
          <a:blip r:embed="rId2"/>
          <a:srcRect/>
          <a:stretch>
            <a:fill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1pPr>
            <a:lvl2pPr marL="0" marR="0" lvl="1"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2pPr>
            <a:lvl3pPr marL="0" marR="0" lvl="2"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3pPr>
            <a:lvl4pPr marL="0" marR="0" lvl="3"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4pPr>
            <a:lvl5pPr marL="0" marR="0" lvl="4"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5pPr>
            <a:lvl6pPr marL="0" marR="0" lvl="5"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6pPr>
            <a:lvl7pPr marL="0" marR="0" lvl="6"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7pPr>
            <a:lvl8pPr marL="0" marR="0" lvl="7"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8pPr>
            <a:lvl9pPr marL="0" marR="0" lvl="8"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7F7F7F"/>
                </a:solidFill>
                <a:latin typeface="Poppins" panose="00000500000000000000"/>
                <a:ea typeface="Poppins" panose="00000500000000000000"/>
                <a:cs typeface="Poppins" panose="00000500000000000000"/>
                <a:sym typeface="Poppins" panose="00000500000000000000"/>
              </a:rPr>
              <a:t>Copyright © 2021 TalentLabs Limited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9" name="Google Shape;19;g21194ee596e_0_119"/>
          <p:cNvPicPr preferRelativeResize="0"/>
          <p:nvPr/>
        </p:nvPicPr>
        <p:blipFill rotWithShape="1">
          <a:blip r:embed="rId3"/>
          <a:srcRect/>
          <a:stretch>
            <a:fill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panose="020B060402020202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panose="00000500000000000000"/>
                <a:ea typeface="Poppins" panose="00000500000000000000"/>
                <a:cs typeface="Poppins" panose="00000500000000000000"/>
                <a:sym typeface="Poppins" panose="0000050000000000000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78" name="Google Shape;78;p19"/>
          <p:cNvPicPr preferRelativeResize="0"/>
          <p:nvPr/>
        </p:nvPicPr>
        <p:blipFill rotWithShape="1">
          <a:blip r:embed="rId2"/>
          <a:srcRect/>
          <a:stretch>
            <a:fill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1pPr>
            <a:lvl2pPr marL="0" marR="0" lvl="1"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2pPr>
            <a:lvl3pPr marL="0" marR="0" lvl="2"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3pPr>
            <a:lvl4pPr marL="0" marR="0" lvl="3"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4pPr>
            <a:lvl5pPr marL="0" marR="0" lvl="4"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5pPr>
            <a:lvl6pPr marL="0" marR="0" lvl="5"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6pPr>
            <a:lvl7pPr marL="0" marR="0" lvl="6"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7pPr>
            <a:lvl8pPr marL="0" marR="0" lvl="7"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8pPr>
            <a:lvl9pPr marL="0" marR="0" lvl="8" indent="0" algn="ctr">
              <a:lnSpc>
                <a:spcPct val="100000"/>
              </a:lnSpc>
              <a:spcBef>
                <a:spcPts val="0"/>
              </a:spcBef>
              <a:spcAft>
                <a:spcPts val="0"/>
              </a:spcAft>
              <a:buClr>
                <a:schemeClr val="lt1"/>
              </a:buClr>
              <a:buSzPts val="900"/>
              <a:buFont typeface="Poppins" panose="00000500000000000000"/>
              <a:buNone/>
              <a:defRPr sz="900" b="0" i="0" u="none" strike="noStrike" cap="none">
                <a:solidFill>
                  <a:schemeClr val="lt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fld id="{00000000-1234-1234-1234-123412341234}" type="slidenum">
              <a:rPr lang="en-US"/>
            </a:fld>
            <a:endParaRPr lang="en-US"/>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0" i="0" u="none" strike="noStrike" cap="none">
                <a:solidFill>
                  <a:srgbClr val="7F7F7F"/>
                </a:solidFill>
                <a:latin typeface="Poppins" panose="00000500000000000000"/>
                <a:ea typeface="Poppins" panose="00000500000000000000"/>
                <a:cs typeface="Poppins" panose="00000500000000000000"/>
                <a:sym typeface="Poppins" panose="00000500000000000000"/>
              </a:rPr>
              <a:t>Copyright © 2021 TalentLabs Limited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82" name="Google Shape;82;p19"/>
          <p:cNvPicPr preferRelativeResize="0"/>
          <p:nvPr/>
        </p:nvPicPr>
        <p:blipFill rotWithShape="1">
          <a:blip r:embed="rId3"/>
          <a:srcRect/>
          <a:stretch>
            <a:fill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srcRect l="9937" r="9938"/>
          <a:stretch>
            <a:fillRect/>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panose="020B0604020202020204"/>
              <a:buNone/>
              <a:defRPr sz="4800" b="1">
                <a:solidFill>
                  <a:schemeClr val="lt1"/>
                </a:solidFill>
                <a:latin typeface="Poppins" panose="00000500000000000000"/>
                <a:ea typeface="Poppins" panose="00000500000000000000"/>
                <a:cs typeface="Poppins" panose="00000500000000000000"/>
                <a:sym typeface="Poppins" panose="0000050000000000000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panose="00000500000000000000"/>
                <a:ea typeface="Poppins" panose="00000500000000000000"/>
                <a:cs typeface="Poppins" panose="00000500000000000000"/>
                <a:sym typeface="Poppins" panose="0000050000000000000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pic>
        <p:nvPicPr>
          <p:cNvPr id="89" name="Google Shape;89;p18" descr="Icon&#10;&#10;Description automatically generated with medium confidence"/>
          <p:cNvPicPr preferRelativeResize="0"/>
          <p:nvPr/>
        </p:nvPicPr>
        <p:blipFill rotWithShape="1">
          <a:blip r:embed="rId3"/>
          <a:srcRect/>
          <a:stretch>
            <a:fill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panose="020B060402020202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chemeClr val="dk1"/>
              </a:buClr>
              <a:buSzPts val="1400"/>
              <a:buFont typeface="Calibri" panose="020F050202020403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panose="020B0604020202020204"/>
              <a:buNone/>
              <a:defRPr sz="4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Clr>
                <a:srgbClr val="909297"/>
              </a:buClr>
              <a:buSzPts val="1200"/>
              <a:buFont typeface="Arial" panose="020B0604020202020204"/>
              <a:buNone/>
              <a:defRPr sz="1200" b="0" i="0" u="none" strike="noStrike" cap="none">
                <a:solidFill>
                  <a:srgbClr val="909297"/>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10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10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38" name="Google Shape;138;g21194ee596e_0_101"/>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9" name="Google Shape;150;p2"/>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TextBox 3"/>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endParaRPr lang="en-IN" dirty="0">
              <a:solidFill>
                <a:schemeClr val="bg1"/>
              </a:solidFill>
            </a:endParaRPr>
          </a:p>
        </p:txBody>
      </p:sp>
      <p:pic>
        <p:nvPicPr>
          <p:cNvPr id="6" name="Picture 5"/>
          <p:cNvPicPr>
            <a:picLocks noChangeAspect="1"/>
          </p:cNvPicPr>
          <p:nvPr/>
        </p:nvPicPr>
        <p:blipFill>
          <a:blip r:embed="rId2">
            <a:alphaModFix amt="90000"/>
            <a:lum bright="70000" contrast="-70000"/>
          </a:blip>
          <a:srcRect/>
          <a:stretch>
            <a:fillRect/>
          </a:stretch>
        </p:blipFill>
        <p:spPr>
          <a:xfrm>
            <a:off x="-88360" y="1"/>
            <a:ext cx="12280360" cy="6857999"/>
          </a:xfrm>
          <a:prstGeom prst="rect">
            <a:avLst/>
          </a:prstGeom>
          <a:ln>
            <a:solidFill>
              <a:schemeClr val="accent1"/>
            </a:solidFill>
          </a:ln>
        </p:spPr>
      </p:pic>
      <p:sp>
        <p:nvSpPr>
          <p:cNvPr id="7" name="TextBox 6"/>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ln/>
                <a:solidFill>
                  <a:schemeClr val="tx1"/>
                </a:solidFill>
                <a:effectLst>
                  <a:outerShdw blurRad="38100" dist="19050" dir="2700000" algn="tl" rotWithShape="0">
                    <a:schemeClr val="dk1">
                      <a:alpha val="40000"/>
                    </a:schemeClr>
                  </a:outerShdw>
                </a:effectLst>
                <a:latin typeface="Poppins" panose="00000500000000000000" charset="0"/>
                <a:cs typeface="Poppins" panose="00000500000000000000" charset="0"/>
              </a:rPr>
              <a:t>Regional Sales Analysis</a:t>
            </a:r>
            <a:endParaRPr lang="en-IN" sz="5400" b="1" dirty="0">
              <a:ln/>
              <a:solidFill>
                <a:schemeClr val="tx1"/>
              </a:solidFill>
              <a:effectLst>
                <a:outerShdw blurRad="38100" dist="19050" dir="2700000" algn="tl" rotWithShape="0">
                  <a:schemeClr val="dk1">
                    <a:alpha val="40000"/>
                  </a:schemeClr>
                </a:outerShdw>
              </a:effectLst>
              <a:latin typeface="Poppins" panose="00000500000000000000" charset="0"/>
              <a:cs typeface="Poppins" panose="000005000000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Consistent sales cycle: $24M to $26M.</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Seasonal peaks: Late spring/early summer (May-June).</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Annual low: January.</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Notable outlier: Sharp revenue drop in early 2017.</a:t>
            </a:r>
            <a:endParaRPr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p:cNvPicPr>
            <a:picLocks noChangeAspect="1"/>
          </p:cNvPicPr>
          <p:nvPr/>
        </p:nvPicPr>
        <p:blipFill>
          <a:blip r:embed="rId1"/>
          <a:stretch>
            <a:fillRect/>
          </a:stretch>
        </p:blipFill>
        <p:spPr>
          <a:xfrm>
            <a:off x="1463643" y="1282858"/>
            <a:ext cx="8079175" cy="3274347"/>
          </a:xfrm>
          <a:prstGeom prst="rect">
            <a:avLst/>
          </a:prstGeom>
        </p:spPr>
      </p:pic>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p:cNvGrpSpPr/>
          <p:nvPr/>
        </p:nvGrpSpPr>
        <p:grpSpPr>
          <a:xfrm>
            <a:off x="868601" y="4782662"/>
            <a:ext cx="1799684" cy="520496"/>
            <a:chOff x="4990288" y="1782720"/>
            <a:chExt cx="1799684" cy="520496"/>
          </a:xfrm>
        </p:grpSpPr>
        <p:pic>
          <p:nvPicPr>
            <p:cNvPr id="15" name="Picture 14"/>
            <p:cNvPicPr>
              <a:picLocks noChangeAspect="1"/>
            </p:cNvPicPr>
            <p:nvPr/>
          </p:nvPicPr>
          <p:blipFill>
            <a:blip r:embed="rId2"/>
            <a:stretch>
              <a:fillRect/>
            </a:stretch>
          </p:blipFill>
          <p:spPr>
            <a:xfrm>
              <a:off x="4990288" y="1782720"/>
              <a:ext cx="520496" cy="520496"/>
            </a:xfrm>
            <a:prstGeom prst="rect">
              <a:avLst/>
            </a:prstGeom>
          </p:spPr>
        </p:pic>
        <p:sp>
          <p:nvSpPr>
            <p:cNvPr id="16" name="TextBox 15"/>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Revenue leaders: Products 26 &amp; 25 dominate.</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Mid-range: Products 5, 13, 14, 15 show similar revenue.</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Bottom cluster: Products 1, 2, 3, 4 have the lowest revenue.</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Strategy: Grow mid-tier, improve lower performers.</a:t>
            </a:r>
            <a:endParaRPr sz="12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p:cNvPicPr>
            <a:picLocks noChangeAspect="1"/>
          </p:cNvPicPr>
          <p:nvPr/>
        </p:nvPicPr>
        <p:blipFill>
          <a:blip r:embed="rId1"/>
          <a:stretch>
            <a:fillRect/>
          </a:stretch>
        </p:blipFill>
        <p:spPr>
          <a:xfrm>
            <a:off x="1531462" y="1224836"/>
            <a:ext cx="8687553" cy="3596952"/>
          </a:xfrm>
          <a:prstGeom prst="rect">
            <a:avLst/>
          </a:prstGeom>
        </p:spPr>
      </p:pic>
      <p:grpSp>
        <p:nvGrpSpPr>
          <p:cNvPr id="10" name="Group 9"/>
          <p:cNvGrpSpPr/>
          <p:nvPr/>
        </p:nvGrpSpPr>
        <p:grpSpPr>
          <a:xfrm>
            <a:off x="1058368" y="4821788"/>
            <a:ext cx="1799684" cy="520496"/>
            <a:chOff x="4990288" y="1782720"/>
            <a:chExt cx="1799684" cy="520496"/>
          </a:xfrm>
        </p:grpSpPr>
        <p:pic>
          <p:nvPicPr>
            <p:cNvPr id="11" name="Picture 10"/>
            <p:cNvPicPr>
              <a:picLocks noChangeAspect="1"/>
            </p:cNvPicPr>
            <p:nvPr/>
          </p:nvPicPr>
          <p:blipFill>
            <a:blip r:embed="rId2"/>
            <a:stretch>
              <a:fillRect/>
            </a:stretch>
          </p:blipFill>
          <p:spPr>
            <a:xfrm>
              <a:off x="4990288" y="1782720"/>
              <a:ext cx="520496" cy="520496"/>
            </a:xfrm>
            <a:prstGeom prst="rect">
              <a:avLst/>
            </a:prstGeom>
          </p:spPr>
        </p:pic>
        <p:sp>
          <p:nvSpPr>
            <p:cNvPr id="12" name="TextBox 11"/>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4" name="Google Shape;257;g21197e7cf6e_0_97"/>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p:cNvPicPr>
            <a:picLocks noChangeAspect="1"/>
          </p:cNvPicPr>
          <p:nvPr/>
        </p:nvPicPr>
        <p:blipFill>
          <a:blip r:embed="rId1"/>
          <a:srcRect/>
          <a:stretch>
            <a:fillRect/>
          </a:stretch>
        </p:blipFill>
        <p:spPr>
          <a:xfrm>
            <a:off x="1809378" y="1231056"/>
            <a:ext cx="8573243" cy="3685587"/>
          </a:xfrm>
          <a:prstGeom prst="rect">
            <a:avLst/>
          </a:prstGeom>
        </p:spPr>
      </p:pic>
      <p:sp>
        <p:nvSpPr>
          <p:cNvPr id="10" name="Google Shape;249;g21197e7cf6e_0_97"/>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Top: Products 18 &amp; 28 lead at ~$8.1–8.4K.</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Next tier: Products 5, 11, 12 &amp; 26 at ~$7.5–7.8K.</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Entry‑level: Products 1, 4, 16 &amp; 21 around $7.3K.</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Takeaway: Top 10 all exceed $7.3K—consistent high margins.</a:t>
            </a:r>
            <a:endParaRPr lang="en-GB" sz="1600" dirty="0">
              <a:effectLst/>
              <a:latin typeface="Poppins" panose="00000500000000000000" charset="0"/>
              <a:cs typeface="Poppins" panose="00000500000000000000" charset="0"/>
            </a:endParaRPr>
          </a:p>
        </p:txBody>
      </p:sp>
      <p:grpSp>
        <p:nvGrpSpPr>
          <p:cNvPr id="11" name="Group 10"/>
          <p:cNvGrpSpPr/>
          <p:nvPr/>
        </p:nvGrpSpPr>
        <p:grpSpPr>
          <a:xfrm>
            <a:off x="1281888" y="4805223"/>
            <a:ext cx="1766112" cy="520496"/>
            <a:chOff x="4990288" y="1782720"/>
            <a:chExt cx="1799684" cy="520496"/>
          </a:xfrm>
        </p:grpSpPr>
        <p:pic>
          <p:nvPicPr>
            <p:cNvPr id="12" name="Picture 11"/>
            <p:cNvPicPr>
              <a:picLocks noChangeAspect="1"/>
            </p:cNvPicPr>
            <p:nvPr/>
          </p:nvPicPr>
          <p:blipFill>
            <a:blip r:embed="rId2"/>
            <a:stretch>
              <a:fillRect/>
            </a:stretch>
          </p:blipFill>
          <p:spPr>
            <a:xfrm>
              <a:off x="4990288" y="1782720"/>
              <a:ext cx="520496" cy="520496"/>
            </a:xfrm>
            <a:prstGeom prst="rect">
              <a:avLst/>
            </a:prstGeom>
          </p:spPr>
        </p:pic>
        <p:sp>
          <p:nvSpPr>
            <p:cNvPr id="13" name="TextBox 12"/>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4" name="Google Shape;257;g21197e7cf6e_0_97"/>
          <p:cNvSpPr txBox="1"/>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Top 10 Products by Average Profit Margin</a:t>
            </a:r>
            <a:endParaRPr lang="en-GB" sz="3200" b="0" dirty="0">
              <a:solidFill>
                <a:schemeClr val="tx1">
                  <a:lumMod val="75000"/>
                  <a:lumOff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Wholesale dominates: Generates the majority of total sales at 54.1%.</a:t>
            </a:r>
            <a:endParaRPr lang="en-GB" sz="1600" dirty="0">
              <a:effectLst/>
              <a:latin typeface="Poppins" panose="00000500000000000000" charset="0"/>
              <a:cs typeface="Poppins" panose="00000500000000000000" charset="0"/>
            </a:endParaRPr>
          </a:p>
          <a:p>
            <a:pPr marR="0" lvl="0" rtl="0">
              <a:lnSpc>
                <a:spcPct val="100000"/>
              </a:lnSpc>
              <a:spcBef>
                <a:spcPts val="0"/>
              </a:spcBef>
              <a:spcAft>
                <a:spcPts val="0"/>
              </a:spcAft>
              <a:buClr>
                <a:srgbClr val="000000"/>
              </a:buClr>
              <a:buSzPts val="1800"/>
            </a:pPr>
            <a:endParaRPr lang="en-GB" sz="1600" dirty="0">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Distributor is significant: Contributes a substantial 31.3% to total sales.</a:t>
            </a:r>
            <a:endParaRPr lang="en-GB" sz="1600" dirty="0">
              <a:effectLst/>
              <a:latin typeface="Poppins" panose="00000500000000000000" charset="0"/>
              <a:cs typeface="Poppins" panose="00000500000000000000" charset="0"/>
            </a:endParaRPr>
          </a:p>
          <a:p>
            <a:pPr marR="0" lvl="0" rtl="0">
              <a:lnSpc>
                <a:spcPct val="100000"/>
              </a:lnSpc>
              <a:spcBef>
                <a:spcPts val="0"/>
              </a:spcBef>
              <a:spcAft>
                <a:spcPts val="0"/>
              </a:spcAft>
              <a:buClr>
                <a:srgbClr val="000000"/>
              </a:buClr>
              <a:buSzPts val="1800"/>
            </a:pPr>
            <a:endParaRPr lang="en-GB" sz="1600" dirty="0">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Export is a smaller portion: Accounts for 14.6% of the total sales.</a:t>
            </a:r>
            <a:endParaRPr lang="en-GB"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p:cNvPicPr>
            <a:picLocks noChangeAspect="1"/>
          </p:cNvPicPr>
          <p:nvPr/>
        </p:nvPicPr>
        <p:blipFill>
          <a:blip r:embed="rId1"/>
          <a:stretch>
            <a:fillRect/>
          </a:stretch>
        </p:blipFill>
        <p:spPr>
          <a:xfrm>
            <a:off x="1100202" y="1782720"/>
            <a:ext cx="3607984" cy="3495323"/>
          </a:xfrm>
          <a:prstGeom prst="rect">
            <a:avLst/>
          </a:prstGeom>
        </p:spPr>
      </p:pic>
      <p:sp>
        <p:nvSpPr>
          <p:cNvPr id="6" name="Rectangle 5"/>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4990288" y="1782720"/>
            <a:ext cx="1799684" cy="520496"/>
            <a:chOff x="4990288" y="1782720"/>
            <a:chExt cx="1799684" cy="520496"/>
          </a:xfrm>
        </p:grpSpPr>
        <p:pic>
          <p:nvPicPr>
            <p:cNvPr id="11" name="Picture 10"/>
            <p:cNvPicPr>
              <a:picLocks noChangeAspect="1"/>
            </p:cNvPicPr>
            <p:nvPr/>
          </p:nvPicPr>
          <p:blipFill>
            <a:blip r:embed="rId2"/>
            <a:stretch>
              <a:fillRect/>
            </a:stretch>
          </p:blipFill>
          <p:spPr>
            <a:xfrm>
              <a:off x="4990288" y="1782720"/>
              <a:ext cx="520496" cy="520496"/>
            </a:xfrm>
            <a:prstGeom prst="rect">
              <a:avLst/>
            </a:prstGeom>
          </p:spPr>
        </p:pic>
        <p:sp>
          <p:nvSpPr>
            <p:cNvPr id="7" name="TextBox 6"/>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2" name="Google Shape;257;g21197e7cf6e_0_97"/>
          <p:cNvSpPr txBox="1"/>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Sales by Channel</a:t>
            </a:r>
            <a:endParaRPr lang="en-GB" sz="3200" b="0" dirty="0">
              <a:solidFill>
                <a:schemeClr val="tx1">
                  <a:lumMod val="75000"/>
                  <a:lumOff val="2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California leads: Highest total sales.</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Texas, Florida, Illinois: Significant sales.</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Varying sales: Other states show moderate to low sales.</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Visual pattern: Higher sales in larger and some coastal states.</a:t>
            </a:r>
            <a:endParaRPr sz="12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p:cNvPicPr>
            <a:picLocks noChangeAspect="1"/>
          </p:cNvPicPr>
          <p:nvPr/>
        </p:nvPicPr>
        <p:blipFill>
          <a:blip r:embed="rId1"/>
          <a:stretch>
            <a:fillRect/>
          </a:stretch>
        </p:blipFill>
        <p:spPr>
          <a:xfrm>
            <a:off x="1835244" y="1039518"/>
            <a:ext cx="5582715" cy="3491375"/>
          </a:xfrm>
          <a:prstGeom prst="rect">
            <a:avLst/>
          </a:prstGeom>
        </p:spPr>
      </p:pic>
      <p:pic>
        <p:nvPicPr>
          <p:cNvPr id="7" name="Picture 6"/>
          <p:cNvPicPr>
            <a:picLocks noChangeAspect="1"/>
          </p:cNvPicPr>
          <p:nvPr/>
        </p:nvPicPr>
        <p:blipFill>
          <a:blip r:embed="rId2"/>
          <a:stretch>
            <a:fillRect/>
          </a:stretch>
        </p:blipFill>
        <p:spPr>
          <a:xfrm>
            <a:off x="8064998" y="1039518"/>
            <a:ext cx="869101" cy="3580941"/>
          </a:xfrm>
          <a:prstGeom prst="rect">
            <a:avLst/>
          </a:prstGeom>
        </p:spPr>
      </p:pic>
      <p:grpSp>
        <p:nvGrpSpPr>
          <p:cNvPr id="12" name="Group 11"/>
          <p:cNvGrpSpPr/>
          <p:nvPr/>
        </p:nvGrpSpPr>
        <p:grpSpPr>
          <a:xfrm>
            <a:off x="1314748" y="4815847"/>
            <a:ext cx="1799684" cy="520496"/>
            <a:chOff x="4990288" y="1782720"/>
            <a:chExt cx="1799684" cy="520496"/>
          </a:xfrm>
        </p:grpSpPr>
        <p:pic>
          <p:nvPicPr>
            <p:cNvPr id="13" name="Picture 12"/>
            <p:cNvPicPr>
              <a:picLocks noChangeAspect="1"/>
            </p:cNvPicPr>
            <p:nvPr/>
          </p:nvPicPr>
          <p:blipFill>
            <a:blip r:embed="rId3"/>
            <a:stretch>
              <a:fillRect/>
            </a:stretch>
          </p:blipFill>
          <p:spPr>
            <a:xfrm>
              <a:off x="4990288" y="1782720"/>
              <a:ext cx="520496" cy="520496"/>
            </a:xfrm>
            <a:prstGeom prst="rect">
              <a:avLst/>
            </a:prstGeom>
          </p:spPr>
        </p:pic>
        <p:sp>
          <p:nvSpPr>
            <p:cNvPr id="14" name="TextBox 13"/>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5" name="Google Shape;257;g21197e7cf6e_0_97"/>
          <p:cNvSpPr txBox="1"/>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Total Sales by State (Choropleth Map)</a:t>
            </a:r>
            <a:endParaRPr lang="en-GB" sz="3200" b="0" dirty="0">
              <a:solidFill>
                <a:schemeClr val="tx1">
                  <a:lumMod val="75000"/>
                  <a:lumOff val="25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West: Highest sales, strong market influence.</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South: Major sales contributor, key market area.</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Midwest: Steady sales performance, moderate market size.</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Northeast: Lowest sales, suggests need for deeper market understanding.</a:t>
            </a:r>
            <a:endParaRPr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p:cNvPicPr>
            <a:picLocks noChangeAspect="1"/>
          </p:cNvPicPr>
          <p:nvPr/>
        </p:nvPicPr>
        <p:blipFill>
          <a:blip r:embed="rId1"/>
          <a:stretch>
            <a:fillRect/>
          </a:stretch>
        </p:blipFill>
        <p:spPr>
          <a:xfrm>
            <a:off x="462995" y="1349268"/>
            <a:ext cx="8588484" cy="2758679"/>
          </a:xfrm>
          <a:prstGeom prst="rect">
            <a:avLst/>
          </a:prstGeom>
        </p:spPr>
      </p:pic>
      <p:grpSp>
        <p:nvGrpSpPr>
          <p:cNvPr id="11" name="Group 10"/>
          <p:cNvGrpSpPr/>
          <p:nvPr/>
        </p:nvGrpSpPr>
        <p:grpSpPr>
          <a:xfrm>
            <a:off x="1139648" y="4426329"/>
            <a:ext cx="1799684" cy="520496"/>
            <a:chOff x="4990288" y="1782720"/>
            <a:chExt cx="1799684" cy="520496"/>
          </a:xfrm>
        </p:grpSpPr>
        <p:pic>
          <p:nvPicPr>
            <p:cNvPr id="12" name="Picture 11"/>
            <p:cNvPicPr>
              <a:picLocks noChangeAspect="1"/>
            </p:cNvPicPr>
            <p:nvPr/>
          </p:nvPicPr>
          <p:blipFill>
            <a:blip r:embed="rId2"/>
            <a:stretch>
              <a:fillRect/>
            </a:stretch>
          </p:blipFill>
          <p:spPr>
            <a:xfrm>
              <a:off x="4990288" y="1782720"/>
              <a:ext cx="520496" cy="520496"/>
            </a:xfrm>
            <a:prstGeom prst="rect">
              <a:avLst/>
            </a:prstGeom>
          </p:spPr>
        </p:pic>
        <p:sp>
          <p:nvSpPr>
            <p:cNvPr id="13" name="TextBox 12"/>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4" name="Google Shape;257;g21197e7cf6e_0_97"/>
          <p:cNvSpPr txBox="1"/>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Total Sales by US Region</a:t>
            </a:r>
            <a:endParaRPr lang="en-GB" sz="3200" b="0" dirty="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Low average order values are frequent.</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Distribution is right-skewed (long tail of high-value orders).</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Multiple order value clusters exist.</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Higher order values are less common.</a:t>
            </a:r>
            <a:endParaRPr sz="12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p:cNvPicPr>
            <a:picLocks noChangeAspect="1"/>
          </p:cNvPicPr>
          <p:nvPr/>
        </p:nvPicPr>
        <p:blipFill>
          <a:blip r:embed="rId1"/>
          <a:stretch>
            <a:fillRect/>
          </a:stretch>
        </p:blipFill>
        <p:spPr>
          <a:xfrm>
            <a:off x="543095" y="1346776"/>
            <a:ext cx="9378145" cy="3103154"/>
          </a:xfrm>
          <a:prstGeom prst="rect">
            <a:avLst/>
          </a:prstGeom>
        </p:spPr>
      </p:pic>
      <p:grpSp>
        <p:nvGrpSpPr>
          <p:cNvPr id="10" name="Group 9"/>
          <p:cNvGrpSpPr/>
          <p:nvPr/>
        </p:nvGrpSpPr>
        <p:grpSpPr>
          <a:xfrm>
            <a:off x="1210768" y="4449930"/>
            <a:ext cx="1799684" cy="520496"/>
            <a:chOff x="4990288" y="1782720"/>
            <a:chExt cx="1799684" cy="520496"/>
          </a:xfrm>
        </p:grpSpPr>
        <p:pic>
          <p:nvPicPr>
            <p:cNvPr id="11" name="Picture 10"/>
            <p:cNvPicPr>
              <a:picLocks noChangeAspect="1"/>
            </p:cNvPicPr>
            <p:nvPr/>
          </p:nvPicPr>
          <p:blipFill>
            <a:blip r:embed="rId2"/>
            <a:stretch>
              <a:fillRect/>
            </a:stretch>
          </p:blipFill>
          <p:spPr>
            <a:xfrm>
              <a:off x="4990288" y="1782720"/>
              <a:ext cx="520496" cy="520496"/>
            </a:xfrm>
            <a:prstGeom prst="rect">
              <a:avLst/>
            </a:prstGeom>
          </p:spPr>
        </p:pic>
        <p:sp>
          <p:nvSpPr>
            <p:cNvPr id="12" name="TextBox 11"/>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3" name="Google Shape;257;g21197e7cf6e_0_97"/>
          <p:cNvSpPr txBox="1"/>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Average Order Value (AOV) Distribution</a:t>
            </a:r>
            <a:endParaRPr lang="en-GB" sz="3200" b="0" dirty="0">
              <a:solidFill>
                <a:schemeClr val="tx1">
                  <a:lumMod val="75000"/>
                  <a:lumOff val="2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California tops revenue &amp; orders.</a:t>
            </a:r>
            <a:br>
              <a:rPr lang="en-GB" sz="1600" dirty="0">
                <a:effectLst/>
                <a:latin typeface="Poppins" panose="00000500000000000000" charset="0"/>
                <a:cs typeface="Poppins" panose="00000500000000000000" charset="0"/>
              </a:rPr>
            </a:b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IL, FL, TX: High in both.</a:t>
            </a:r>
            <a:br>
              <a:rPr lang="en-GB" sz="1600" dirty="0">
                <a:effectLst/>
                <a:latin typeface="Poppins" panose="00000500000000000000" charset="0"/>
                <a:cs typeface="Poppins" panose="00000500000000000000" charset="0"/>
              </a:rPr>
            </a:b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Revenue &amp; orders linked.</a:t>
            </a:r>
            <a:br>
              <a:rPr lang="en-GB" sz="1600" dirty="0">
                <a:effectLst/>
                <a:latin typeface="Poppins" panose="00000500000000000000" charset="0"/>
                <a:cs typeface="Poppins" panose="00000500000000000000" charset="0"/>
              </a:rPr>
            </a:b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Other top states: Lower contribution.</a:t>
            </a:r>
            <a:endParaRPr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p:cNvPicPr>
            <a:picLocks noChangeAspect="1"/>
          </p:cNvPicPr>
          <p:nvPr/>
        </p:nvPicPr>
        <p:blipFill>
          <a:blip r:embed="rId1"/>
          <a:stretch>
            <a:fillRect/>
          </a:stretch>
        </p:blipFill>
        <p:spPr>
          <a:xfrm>
            <a:off x="0" y="1486677"/>
            <a:ext cx="5937425" cy="2780523"/>
          </a:xfrm>
          <a:prstGeom prst="rect">
            <a:avLst/>
          </a:prstGeom>
        </p:spPr>
      </p:pic>
      <p:pic>
        <p:nvPicPr>
          <p:cNvPr id="11" name="Picture 10"/>
          <p:cNvPicPr>
            <a:picLocks noChangeAspect="1"/>
          </p:cNvPicPr>
          <p:nvPr/>
        </p:nvPicPr>
        <p:blipFill>
          <a:blip r:embed="rId2"/>
          <a:stretch>
            <a:fillRect/>
          </a:stretch>
        </p:blipFill>
        <p:spPr>
          <a:xfrm>
            <a:off x="6255600" y="1427876"/>
            <a:ext cx="5936400" cy="2839324"/>
          </a:xfrm>
          <a:prstGeom prst="rect">
            <a:avLst/>
          </a:prstGeom>
        </p:spPr>
      </p:pic>
      <p:grpSp>
        <p:nvGrpSpPr>
          <p:cNvPr id="16" name="Group 15"/>
          <p:cNvGrpSpPr/>
          <p:nvPr/>
        </p:nvGrpSpPr>
        <p:grpSpPr>
          <a:xfrm>
            <a:off x="2301063" y="4647840"/>
            <a:ext cx="1799684" cy="520496"/>
            <a:chOff x="4990288" y="1782720"/>
            <a:chExt cx="1799684" cy="520496"/>
          </a:xfrm>
        </p:grpSpPr>
        <p:pic>
          <p:nvPicPr>
            <p:cNvPr id="17" name="Picture 16"/>
            <p:cNvPicPr>
              <a:picLocks noChangeAspect="1"/>
            </p:cNvPicPr>
            <p:nvPr/>
          </p:nvPicPr>
          <p:blipFill>
            <a:blip r:embed="rId3"/>
            <a:stretch>
              <a:fillRect/>
            </a:stretch>
          </p:blipFill>
          <p:spPr>
            <a:xfrm>
              <a:off x="4990288" y="1782720"/>
              <a:ext cx="520496" cy="520496"/>
            </a:xfrm>
            <a:prstGeom prst="rect">
              <a:avLst/>
            </a:prstGeom>
          </p:spPr>
        </p:pic>
        <p:sp>
          <p:nvSpPr>
            <p:cNvPr id="18" name="TextBox 17"/>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2" name="Google Shape;257;g21197e7cf6e_0_97"/>
          <p:cNvSpPr txBox="1"/>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Top State Performance: Revenue vs. Orders</a:t>
            </a:r>
            <a:endParaRPr lang="en-GB" sz="3200" b="0" dirty="0">
              <a:solidFill>
                <a:schemeClr val="tx1">
                  <a:lumMod val="75000"/>
                  <a:lumOff val="2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Aibox Company leads significantly as the top revenue generator.</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Bottom 10 customers generate substantially less revenue (around $4-5M).</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Revenue concentration: Top customers drive a disproportionate share.</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Large gap: Exists between the revenue of top and bottom tier customers.</a:t>
            </a:r>
            <a:endParaRPr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p:cNvPicPr>
            <a:picLocks noChangeAspect="1"/>
          </p:cNvPicPr>
          <p:nvPr/>
        </p:nvPicPr>
        <p:blipFill>
          <a:blip r:embed="rId1"/>
          <a:stretch>
            <a:fillRect/>
          </a:stretch>
        </p:blipFill>
        <p:spPr>
          <a:xfrm>
            <a:off x="249572" y="1317606"/>
            <a:ext cx="11421318" cy="3415129"/>
          </a:xfrm>
          <a:prstGeom prst="rect">
            <a:avLst/>
          </a:prstGeom>
        </p:spPr>
      </p:pic>
      <p:grpSp>
        <p:nvGrpSpPr>
          <p:cNvPr id="15" name="Group 14"/>
          <p:cNvGrpSpPr/>
          <p:nvPr/>
        </p:nvGrpSpPr>
        <p:grpSpPr>
          <a:xfrm>
            <a:off x="700392" y="4809204"/>
            <a:ext cx="1799684" cy="520496"/>
            <a:chOff x="4990288" y="1782720"/>
            <a:chExt cx="1799684" cy="520496"/>
          </a:xfrm>
        </p:grpSpPr>
        <p:pic>
          <p:nvPicPr>
            <p:cNvPr id="16" name="Picture 15"/>
            <p:cNvPicPr>
              <a:picLocks noChangeAspect="1"/>
            </p:cNvPicPr>
            <p:nvPr/>
          </p:nvPicPr>
          <p:blipFill>
            <a:blip r:embed="rId2"/>
            <a:stretch>
              <a:fillRect/>
            </a:stretch>
          </p:blipFill>
          <p:spPr>
            <a:xfrm>
              <a:off x="4990288" y="1782720"/>
              <a:ext cx="520496" cy="520496"/>
            </a:xfrm>
            <a:prstGeom prst="rect">
              <a:avLst/>
            </a:prstGeom>
          </p:spPr>
        </p:pic>
        <p:sp>
          <p:nvSpPr>
            <p:cNvPr id="17" name="TextBox 16"/>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1" name="Google Shape;257;g21197e7cf6e_0_97"/>
          <p:cNvSpPr txBox="1"/>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Top and Bottom 10 Customers by Revenue</a:t>
            </a:r>
            <a:endParaRPr lang="en-GB" sz="3200" b="0" dirty="0">
              <a:solidFill>
                <a:schemeClr val="tx1">
                  <a:lumMod val="75000"/>
                  <a:lumOff val="25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Those Uniform 35–40 % margins confirm strong, consistent pricing and cost control.</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&gt;$10 M clients with &lt;36 % margins reveal discounting hotspots—re evaluate large‑account terms.</a:t>
            </a:r>
            <a:endParaRPr lang="en-GB" sz="1600" dirty="0">
              <a:effectLst/>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0000500000000000000" charset="0"/>
              <a:cs typeface="Poppins" panose="00000500000000000000"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$6–9 M clients with &gt;40 % margins are high‑value candidates for targeted upsell.</a:t>
            </a:r>
            <a:endParaRPr lang="en-GB" sz="12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p:cNvPicPr>
            <a:picLocks noChangeAspect="1"/>
          </p:cNvPicPr>
          <p:nvPr/>
        </p:nvPicPr>
        <p:blipFill>
          <a:blip r:embed="rId1"/>
          <a:srcRect/>
          <a:stretch>
            <a:fillRect/>
          </a:stretch>
        </p:blipFill>
        <p:spPr>
          <a:xfrm>
            <a:off x="351173" y="1606883"/>
            <a:ext cx="6017105" cy="4107732"/>
          </a:xfrm>
          <a:prstGeom prst="rect">
            <a:avLst/>
          </a:prstGeom>
        </p:spPr>
      </p:pic>
      <p:grpSp>
        <p:nvGrpSpPr>
          <p:cNvPr id="10" name="Group 9"/>
          <p:cNvGrpSpPr/>
          <p:nvPr/>
        </p:nvGrpSpPr>
        <p:grpSpPr>
          <a:xfrm>
            <a:off x="6524448" y="1904839"/>
            <a:ext cx="1799684" cy="520496"/>
            <a:chOff x="4990288" y="1782720"/>
            <a:chExt cx="1799684" cy="520496"/>
          </a:xfrm>
        </p:grpSpPr>
        <p:pic>
          <p:nvPicPr>
            <p:cNvPr id="11" name="Picture 10"/>
            <p:cNvPicPr>
              <a:picLocks noChangeAspect="1"/>
            </p:cNvPicPr>
            <p:nvPr/>
          </p:nvPicPr>
          <p:blipFill>
            <a:blip r:embed="rId2"/>
            <a:stretch>
              <a:fillRect/>
            </a:stretch>
          </p:blipFill>
          <p:spPr>
            <a:xfrm>
              <a:off x="4990288" y="1782720"/>
              <a:ext cx="520496" cy="520496"/>
            </a:xfrm>
            <a:prstGeom prst="rect">
              <a:avLst/>
            </a:prstGeom>
          </p:spPr>
        </p:pic>
        <p:sp>
          <p:nvSpPr>
            <p:cNvPr id="12" name="TextBox 11"/>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13" name="Rectangle 12"/>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p:cNvSpPr txBox="1"/>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Customer Segmentation: Revenue vs. Profit Margin</a:t>
            </a:r>
            <a:endParaRPr lang="en-GB" sz="3200" b="0" dirty="0">
              <a:solidFill>
                <a:schemeClr val="tx1">
                  <a:lumMod val="75000"/>
                  <a:lumOff val="2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70" name="Google Shape;170;g21194ee596e_0_174"/>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74" name="Google Shape;174;g21194ee596e_0_174"/>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0000500000000000000" charset="0"/>
                <a:cs typeface="Poppins" panose="00000500000000000000" charset="0"/>
              </a:rPr>
              <a:t>Inconsistent revenue and profit performance across U.S. regions</a:t>
            </a:r>
            <a:br>
              <a:rPr lang="en-GB" sz="1600" dirty="0">
                <a:effectLst/>
                <a:latin typeface="Poppins" panose="00000500000000000000" charset="0"/>
                <a:cs typeface="Poppins" panose="00000500000000000000" charset="0"/>
              </a:rPr>
            </a:br>
            <a:br>
              <a:rPr lang="en-GB" sz="1600" dirty="0">
                <a:effectLst/>
                <a:latin typeface="Poppins" panose="00000500000000000000" charset="0"/>
                <a:cs typeface="Poppins" panose="00000500000000000000" charset="0"/>
              </a:rPr>
            </a:br>
            <a:r>
              <a:rPr lang="en-GB" sz="1600" dirty="0">
                <a:effectLst/>
                <a:latin typeface="Poppins" panose="00000500000000000000" charset="0"/>
                <a:cs typeface="Poppins" panose="00000500000000000000" charset="0"/>
              </a:rPr>
              <a:t>Lack of visibility into seasonal swings, top SKUs, and channel profitability</a:t>
            </a:r>
            <a:br>
              <a:rPr lang="en-GB" sz="1600" dirty="0">
                <a:effectLst/>
                <a:latin typeface="Poppins" panose="00000500000000000000" charset="0"/>
                <a:cs typeface="Poppins" panose="00000500000000000000" charset="0"/>
              </a:rPr>
            </a:br>
            <a:br>
              <a:rPr lang="en-GB" sz="1600" dirty="0">
                <a:effectLst/>
                <a:latin typeface="Poppins" panose="00000500000000000000" charset="0"/>
                <a:cs typeface="Poppins" panose="00000500000000000000" charset="0"/>
              </a:rPr>
            </a:br>
            <a:r>
              <a:rPr lang="en-GB" sz="1600" dirty="0">
                <a:effectLst/>
                <a:latin typeface="Poppins" panose="00000500000000000000" charset="0"/>
                <a:cs typeface="Poppins" panose="00000500000000000000"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0000500000000000000" charset="0"/>
              <a:ea typeface="Poppins" panose="00000500000000000000"/>
              <a:cs typeface="Poppins" panose="00000500000000000000" charset="0"/>
              <a:sym typeface="Poppins" panose="00000500000000000000"/>
            </a:endParaRPr>
          </a:p>
        </p:txBody>
      </p:sp>
      <p:sp>
        <p:nvSpPr>
          <p:cNvPr id="11" name="Google Shape;172;g21194ee596e_0_174"/>
          <p:cNvSpPr txBox="1"/>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2400" b="0" dirty="0">
                <a:effectLst/>
              </a:rPr>
              <a:t>What’s the Business Question?</a:t>
            </a:r>
            <a:endParaRPr lang="en-IN" sz="2400" b="0" dirty="0"/>
          </a:p>
        </p:txBody>
      </p:sp>
      <p:sp>
        <p:nvSpPr>
          <p:cNvPr id="2" name="Oval 1"/>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0000500000000000000" charset="0"/>
                <a:cs typeface="Poppins" panose="00000500000000000000"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0000500000000000000" charset="0"/>
              <a:cs typeface="Poppins" panose="00000500000000000000" charset="0"/>
            </a:endParaRPr>
          </a:p>
        </p:txBody>
      </p:sp>
      <p:sp>
        <p:nvSpPr>
          <p:cNvPr id="15" name="Google Shape;147;p2"/>
          <p:cNvSpPr txBox="1"/>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Unit price is the primary driver, showing very strong correlations with cost (0.94), revenue (0.91) and profit (0.79).</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Revenue &amp; profit maintain a high link (0.87), underscoring direct profitability gains.</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Quantity’s impact is minimal (≤ 0.34 vs. financials), indicating volume plays a secondary role.</a:t>
            </a: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0000500000000000000" charset="0"/>
              <a:cs typeface="Poppins" panose="00000500000000000000"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0000500000000000000" charset="0"/>
                <a:cs typeface="Poppins" panose="00000500000000000000" charset="0"/>
              </a:rPr>
              <a:t>Cost vs. profit correlation (0.58) is moderate, suggesting margin improvement focus should center on pricing.</a:t>
            </a:r>
            <a:endParaRPr lang="en-GB" sz="1600" b="0" i="0" u="none" strike="noStrike" cap="none" dirty="0">
              <a:solidFill>
                <a:schemeClr val="lt1"/>
              </a:solidFill>
              <a:latin typeface="Poppins" panose="00000500000000000000" charset="0"/>
              <a:ea typeface="Poppins" panose="00000500000000000000"/>
              <a:cs typeface="Poppins" panose="00000500000000000000" charset="0"/>
              <a:sym typeface="Poppins" panose="00000500000000000000"/>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 name="Rectangle 3"/>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p:cNvPicPr>
            <a:picLocks noChangeAspect="1"/>
          </p:cNvPicPr>
          <p:nvPr/>
        </p:nvPicPr>
        <p:blipFill>
          <a:blip r:embed="rId1"/>
          <a:srcRect/>
          <a:stretch>
            <a:fillRect/>
          </a:stretch>
        </p:blipFill>
        <p:spPr>
          <a:xfrm>
            <a:off x="351173" y="1954510"/>
            <a:ext cx="5620905" cy="3834600"/>
          </a:xfrm>
          <a:prstGeom prst="rect">
            <a:avLst/>
          </a:prstGeom>
        </p:spPr>
      </p:pic>
      <p:grpSp>
        <p:nvGrpSpPr>
          <p:cNvPr id="10" name="Group 9"/>
          <p:cNvGrpSpPr/>
          <p:nvPr/>
        </p:nvGrpSpPr>
        <p:grpSpPr>
          <a:xfrm>
            <a:off x="6219924" y="1750561"/>
            <a:ext cx="1799684" cy="520496"/>
            <a:chOff x="4990288" y="1782720"/>
            <a:chExt cx="1799684" cy="520496"/>
          </a:xfrm>
        </p:grpSpPr>
        <p:pic>
          <p:nvPicPr>
            <p:cNvPr id="11" name="Picture 10"/>
            <p:cNvPicPr>
              <a:picLocks noChangeAspect="1"/>
            </p:cNvPicPr>
            <p:nvPr/>
          </p:nvPicPr>
          <p:blipFill>
            <a:blip r:embed="rId2"/>
            <a:stretch>
              <a:fillRect/>
            </a:stretch>
          </p:blipFill>
          <p:spPr>
            <a:xfrm>
              <a:off x="4990288" y="1782720"/>
              <a:ext cx="520496" cy="520496"/>
            </a:xfrm>
            <a:prstGeom prst="rect">
              <a:avLst/>
            </a:prstGeom>
          </p:spPr>
        </p:pic>
        <p:sp>
          <p:nvSpPr>
            <p:cNvPr id="12" name="TextBox 11"/>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endParaRPr lang="en-IN" sz="1800" b="1" dirty="0">
                <a:solidFill>
                  <a:schemeClr val="tx1">
                    <a:lumMod val="50000"/>
                    <a:lumOff val="50000"/>
                  </a:schemeClr>
                </a:solidFill>
              </a:endParaRPr>
            </a:p>
          </p:txBody>
        </p:sp>
      </p:grpSp>
      <p:sp>
        <p:nvSpPr>
          <p:cNvPr id="6" name="Rectangle 5"/>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p:cNvSpPr txBox="1"/>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b="0" dirty="0">
                <a:solidFill>
                  <a:schemeClr val="tx1">
                    <a:lumMod val="75000"/>
                    <a:lumOff val="25000"/>
                  </a:schemeClr>
                </a:solidFill>
              </a:rPr>
              <a:t>Correlation Heatmap of Numeric Features</a:t>
            </a:r>
            <a:endParaRPr lang="en-GB" sz="3200" b="0" dirty="0">
              <a:solidFill>
                <a:schemeClr val="tx1">
                  <a:lumMod val="75000"/>
                  <a:lumOff val="2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1">
            <a:lum bright="70000" contrast="-70000"/>
          </a:blip>
          <a:srcRect t="7812" b="7812"/>
          <a:stretch>
            <a:fillRect/>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31" name="Google Shape;331;g21197e7cf6e_0_204"/>
          <p:cNvSpPr/>
          <p:nvPr/>
        </p:nvSpPr>
        <p:spPr>
          <a:xfrm>
            <a:off x="0" y="2547468"/>
            <a:ext cx="7222500" cy="2325600"/>
          </a:xfrm>
          <a:prstGeom prst="rect">
            <a:avLst/>
          </a:prstGeom>
          <a:solidFill>
            <a:schemeClr val="accent3">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panose="020B0604020202020204"/>
              <a:buNone/>
            </a:pPr>
            <a:r>
              <a:rPr lang="en-US" sz="2800" b="1" i="0" u="none" strike="noStrike" cap="none" dirty="0">
                <a:solidFill>
                  <a:srgbClr val="FFFFFF"/>
                </a:solidFill>
                <a:latin typeface="Poppins" panose="00000500000000000000"/>
                <a:ea typeface="Poppins" panose="00000500000000000000"/>
                <a:cs typeface="Poppins" panose="00000500000000000000"/>
                <a:sym typeface="Poppins" panose="00000500000000000000"/>
              </a:rPr>
              <a:t>Dashboard Preview</a:t>
            </a:r>
            <a:endParaRPr sz="28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5" name="Google Shape;265;g21194ee596e_0_18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9" name="Google Shape;269;g21194ee596e_0_187"/>
          <p:cNvPicPr preferRelativeResize="0"/>
          <p:nvPr/>
        </p:nvPicPr>
        <p:blipFill rotWithShape="1">
          <a:blip r:embed="rId2"/>
          <a:srcRect/>
          <a:stretch>
            <a:fillRect/>
          </a:stretch>
        </p:blipFill>
        <p:spPr>
          <a:xfrm>
            <a:off x="5733330" y="3882885"/>
            <a:ext cx="145275" cy="423000"/>
          </a:xfrm>
          <a:prstGeom prst="rect">
            <a:avLst/>
          </a:prstGeom>
          <a:noFill/>
          <a:ln>
            <a:noFill/>
          </a:ln>
        </p:spPr>
      </p:pic>
      <p:sp>
        <p:nvSpPr>
          <p:cNvPr id="7" name="Google Shape;257;g21197e7cf6e_0_97"/>
          <p:cNvSpPr txBox="1">
            <a:spLocks noGrp="1"/>
          </p:cNvSpPr>
          <p:nvPr>
            <p:ph type="title"/>
          </p:nvPr>
        </p:nvSpPr>
        <p:spPr>
          <a:xfrm>
            <a:off x="351173" y="323677"/>
            <a:ext cx="6161387" cy="4305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a:t>
            </a:r>
            <a:endParaRPr dirty="0">
              <a:solidFill>
                <a:schemeClr val="tx1">
                  <a:lumMod val="75000"/>
                  <a:lumOff val="25000"/>
                </a:schemeClr>
              </a:solidFill>
            </a:endParaRPr>
          </a:p>
        </p:txBody>
      </p:sp>
      <p:pic>
        <p:nvPicPr>
          <p:cNvPr id="2" name="Picture 1" descr="Screenshot 2025-11-27 180916"/>
          <p:cNvPicPr>
            <a:picLocks noChangeAspect="1"/>
          </p:cNvPicPr>
          <p:nvPr/>
        </p:nvPicPr>
        <p:blipFill>
          <a:blip r:embed="rId3"/>
          <a:stretch>
            <a:fillRect/>
          </a:stretch>
        </p:blipFill>
        <p:spPr>
          <a:xfrm>
            <a:off x="1504950" y="1339850"/>
            <a:ext cx="9182100" cy="51530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5" name="Google Shape;265;g21194ee596e_0_18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9" name="Google Shape;269;g21194ee596e_0_187"/>
          <p:cNvPicPr preferRelativeResize="0"/>
          <p:nvPr/>
        </p:nvPicPr>
        <p:blipFill rotWithShape="1">
          <a:blip r:embed="rId2"/>
          <a:srcRect/>
          <a:stretch>
            <a:fillRect/>
          </a:stretch>
        </p:blipFill>
        <p:spPr>
          <a:xfrm>
            <a:off x="5733330" y="3882885"/>
            <a:ext cx="145275" cy="423000"/>
          </a:xfrm>
          <a:prstGeom prst="rect">
            <a:avLst/>
          </a:prstGeom>
          <a:noFill/>
          <a:ln>
            <a:noFill/>
          </a:ln>
        </p:spPr>
      </p:pic>
      <p:sp>
        <p:nvSpPr>
          <p:cNvPr id="7" name="Google Shape;257;g21197e7cf6e_0_97"/>
          <p:cNvSpPr txBox="1">
            <a:spLocks noGrp="1"/>
          </p:cNvSpPr>
          <p:nvPr>
            <p:ph type="title"/>
          </p:nvPr>
        </p:nvSpPr>
        <p:spPr>
          <a:xfrm>
            <a:off x="351173" y="323677"/>
            <a:ext cx="9473547" cy="4305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a:t>
            </a:r>
            <a:endParaRPr dirty="0">
              <a:solidFill>
                <a:schemeClr val="tx1">
                  <a:lumMod val="75000"/>
                  <a:lumOff val="25000"/>
                </a:schemeClr>
              </a:solidFill>
            </a:endParaRPr>
          </a:p>
        </p:txBody>
      </p:sp>
      <p:pic>
        <p:nvPicPr>
          <p:cNvPr id="2" name="Picture 1" descr="Screenshot 2025-11-27 180929"/>
          <p:cNvPicPr>
            <a:picLocks noChangeAspect="1"/>
          </p:cNvPicPr>
          <p:nvPr/>
        </p:nvPicPr>
        <p:blipFill>
          <a:blip r:embed="rId3"/>
          <a:stretch>
            <a:fillRect/>
          </a:stretch>
        </p:blipFill>
        <p:spPr>
          <a:xfrm>
            <a:off x="1527175" y="1153160"/>
            <a:ext cx="9153525" cy="51530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5" name="Google Shape;265;g21194ee596e_0_18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9" name="Google Shape;269;g21194ee596e_0_187"/>
          <p:cNvPicPr preferRelativeResize="0"/>
          <p:nvPr/>
        </p:nvPicPr>
        <p:blipFill rotWithShape="1">
          <a:blip r:embed="rId2"/>
          <a:srcRect/>
          <a:stretch>
            <a:fillRect/>
          </a:stretch>
        </p:blipFill>
        <p:spPr>
          <a:xfrm>
            <a:off x="5733330" y="3882885"/>
            <a:ext cx="145275" cy="423000"/>
          </a:xfrm>
          <a:prstGeom prst="rect">
            <a:avLst/>
          </a:prstGeom>
          <a:noFill/>
          <a:ln>
            <a:noFill/>
          </a:ln>
        </p:spPr>
      </p:pic>
      <p:sp>
        <p:nvSpPr>
          <p:cNvPr id="7" name="Google Shape;257;g21197e7cf6e_0_97"/>
          <p:cNvSpPr txBox="1">
            <a:spLocks noGrp="1"/>
          </p:cNvSpPr>
          <p:nvPr>
            <p:ph type="title"/>
          </p:nvPr>
        </p:nvSpPr>
        <p:spPr>
          <a:xfrm>
            <a:off x="351174" y="323677"/>
            <a:ext cx="5527432" cy="4305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endParaRPr dirty="0">
              <a:solidFill>
                <a:schemeClr val="tx1">
                  <a:lumMod val="75000"/>
                  <a:lumOff val="25000"/>
                </a:schemeClr>
              </a:solidFill>
            </a:endParaRPr>
          </a:p>
        </p:txBody>
      </p:sp>
      <p:pic>
        <p:nvPicPr>
          <p:cNvPr id="2" name="Picture 1" descr="Screenshot 2025-11-27 180951"/>
          <p:cNvPicPr>
            <a:picLocks noChangeAspect="1"/>
          </p:cNvPicPr>
          <p:nvPr/>
        </p:nvPicPr>
        <p:blipFill>
          <a:blip r:embed="rId3"/>
          <a:stretch>
            <a:fillRect/>
          </a:stretch>
        </p:blipFill>
        <p:spPr>
          <a:xfrm>
            <a:off x="1498600" y="1273175"/>
            <a:ext cx="9182100" cy="5219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5" name="Google Shape;265;g21194ee596e_0_18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9" name="Google Shape;269;g21194ee596e_0_187"/>
          <p:cNvPicPr preferRelativeResize="0"/>
          <p:nvPr/>
        </p:nvPicPr>
        <p:blipFill rotWithShape="1">
          <a:blip r:embed="rId2"/>
          <a:srcRect/>
          <a:stretch>
            <a:fillRect/>
          </a:stretch>
        </p:blipFill>
        <p:spPr>
          <a:xfrm>
            <a:off x="5733330" y="3882885"/>
            <a:ext cx="145275" cy="423000"/>
          </a:xfrm>
          <a:prstGeom prst="rect">
            <a:avLst/>
          </a:prstGeom>
          <a:noFill/>
          <a:ln>
            <a:noFill/>
          </a:ln>
        </p:spPr>
      </p:pic>
      <p:sp>
        <p:nvSpPr>
          <p:cNvPr id="8" name="TextBox 7"/>
          <p:cNvSpPr txBox="1"/>
          <p:nvPr/>
        </p:nvSpPr>
        <p:spPr>
          <a:xfrm>
            <a:off x="737648" y="1697842"/>
            <a:ext cx="11303283" cy="2554545"/>
          </a:xfrm>
          <a:prstGeom prst="rect">
            <a:avLst/>
          </a:prstGeom>
          <a:noFill/>
        </p:spPr>
        <p:txBody>
          <a:bodyPr wrap="square">
            <a:spAutoFit/>
          </a:bodyPr>
          <a:lstStyle/>
          <a:p>
            <a:r>
              <a:rPr lang="en-GB" sz="2000" dirty="0">
                <a:effectLst/>
                <a:latin typeface="Poppins" panose="00000500000000000000" charset="0"/>
                <a:cs typeface="Poppins" panose="00000500000000000000" charset="0"/>
              </a:rPr>
              <a:t>Completed end‑to‑end EDA and interactive Power BI dashboard, surfacing seasonality, SKU, channel &amp; regional insights.</a:t>
            </a:r>
            <a:br>
              <a:rPr lang="en-GB" sz="2000" dirty="0">
                <a:effectLst/>
                <a:latin typeface="Poppins" panose="00000500000000000000" charset="0"/>
                <a:cs typeface="Poppins" panose="00000500000000000000" charset="0"/>
              </a:rPr>
            </a:br>
            <a:br>
              <a:rPr lang="en-GB" sz="2000" dirty="0">
                <a:effectLst/>
                <a:latin typeface="Poppins" panose="00000500000000000000" charset="0"/>
                <a:cs typeface="Poppins" panose="00000500000000000000" charset="0"/>
              </a:rPr>
            </a:br>
            <a:r>
              <a:rPr lang="en-GB" sz="2000" dirty="0">
                <a:effectLst/>
                <a:latin typeface="Poppins" panose="00000500000000000000" charset="0"/>
                <a:cs typeface="Poppins" panose="00000500000000000000" charset="0"/>
              </a:rPr>
              <a:t>Insights inform sales policies and operational planning (store &amp; warehouse prep aligned with annual trends).</a:t>
            </a:r>
            <a:br>
              <a:rPr lang="en-GB" sz="2000" dirty="0">
                <a:effectLst/>
                <a:latin typeface="Poppins" panose="00000500000000000000" charset="0"/>
                <a:cs typeface="Poppins" panose="00000500000000000000" charset="0"/>
              </a:rPr>
            </a:br>
            <a:br>
              <a:rPr lang="en-GB" sz="2000" dirty="0">
                <a:effectLst/>
                <a:latin typeface="Poppins" panose="00000500000000000000" charset="0"/>
                <a:cs typeface="Poppins" panose="00000500000000000000" charset="0"/>
              </a:rPr>
            </a:br>
            <a:r>
              <a:rPr lang="en-GB" sz="2000" dirty="0">
                <a:effectLst/>
                <a:latin typeface="Poppins" panose="00000500000000000000" charset="0"/>
                <a:cs typeface="Poppins" panose="00000500000000000000" charset="0"/>
              </a:rPr>
              <a:t>Stakeholders can self‑serve real‑time analysis and confidently onboard new datasets for additional use cases.</a:t>
            </a:r>
            <a:endParaRPr lang="en-IN" sz="2000" dirty="0">
              <a:latin typeface="Poppins" panose="00000500000000000000" charset="0"/>
              <a:cs typeface="Poppins" panose="00000500000000000000" charset="0"/>
            </a:endParaRPr>
          </a:p>
        </p:txBody>
      </p:sp>
      <p:sp>
        <p:nvSpPr>
          <p:cNvPr id="9" name="Oval 8"/>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3"/>
          <a:stretch>
            <a:fillRect/>
          </a:stretch>
        </p:blipFill>
        <p:spPr>
          <a:xfrm>
            <a:off x="6638926" y="372008"/>
            <a:ext cx="427972" cy="427972"/>
          </a:xfrm>
          <a:prstGeom prst="rect">
            <a:avLst/>
          </a:prstGeom>
        </p:spPr>
      </p:pic>
      <p:sp>
        <p:nvSpPr>
          <p:cNvPr id="16" name="TextBox 15"/>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panose="00000500000000000000"/>
                <a:cs typeface="Poppins" panose="00000500000000000000"/>
                <a:sym typeface="Poppins" panose="00000500000000000000"/>
              </a:rPr>
              <a:t>Conclusions</a:t>
            </a:r>
            <a:endParaRPr lang="en-IN" sz="3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5" name="Google Shape;265;g21194ee596e_0_18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69" name="Google Shape;269;g21194ee596e_0_187"/>
          <p:cNvPicPr preferRelativeResize="0"/>
          <p:nvPr/>
        </p:nvPicPr>
        <p:blipFill rotWithShape="1">
          <a:blip r:embed="rId2"/>
          <a:srcRect/>
          <a:stretch>
            <a:fillRect/>
          </a:stretch>
        </p:blipFill>
        <p:spPr>
          <a:xfrm>
            <a:off x="5733330" y="3882885"/>
            <a:ext cx="145275" cy="423000"/>
          </a:xfrm>
          <a:prstGeom prst="rect">
            <a:avLst/>
          </a:prstGeom>
          <a:noFill/>
          <a:ln>
            <a:noFill/>
          </a:ln>
        </p:spPr>
      </p:pic>
      <p:sp>
        <p:nvSpPr>
          <p:cNvPr id="11" name="Oval 10"/>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p:nvPr/>
        </p:nvPicPr>
        <p:blipFill>
          <a:blip r:embed="rId3"/>
          <a:stretch>
            <a:fillRect/>
          </a:stretch>
        </p:blipFill>
        <p:spPr>
          <a:xfrm>
            <a:off x="0" y="635"/>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0000500000000000000" charset="0"/>
                <a:cs typeface="Poppins" panose="00000500000000000000" charset="0"/>
              </a:rPr>
              <a:t>Exploratory Data Analysis</a:t>
            </a:r>
            <a:endParaRPr lang="en-IN" sz="2000" b="1" dirty="0">
              <a:solidFill>
                <a:schemeClr val="tx1">
                  <a:lumMod val="65000"/>
                  <a:lumOff val="35000"/>
                </a:schemeClr>
              </a:solidFill>
              <a:latin typeface="Poppins" panose="00000500000000000000" charset="0"/>
              <a:cs typeface="Poppins" panose="00000500000000000000" charset="0"/>
            </a:endParaRPr>
          </a:p>
        </p:txBody>
      </p:sp>
      <p:sp>
        <p:nvSpPr>
          <p:cNvPr id="3" name="Oval 2"/>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endParaRPr lang="en-IN" dirty="0">
              <a:solidFill>
                <a:schemeClr val="tx1">
                  <a:lumMod val="85000"/>
                  <a:lumOff val="15000"/>
                </a:schemeClr>
              </a:solidFill>
            </a:endParaRPr>
          </a:p>
        </p:txBody>
      </p:sp>
      <p:sp>
        <p:nvSpPr>
          <p:cNvPr id="16" name="Rectangle: Rounded Corners 15"/>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0000500000000000000" charset="0"/>
                <a:cs typeface="Poppins" panose="00000500000000000000" charset="0"/>
              </a:rPr>
              <a:t>Interactive Dashboard</a:t>
            </a:r>
            <a:endParaRPr lang="en-IN" sz="2000" b="1" dirty="0">
              <a:solidFill>
                <a:schemeClr val="tx1">
                  <a:lumMod val="65000"/>
                  <a:lumOff val="35000"/>
                </a:schemeClr>
              </a:solidFill>
              <a:latin typeface="Poppins" panose="00000500000000000000" charset="0"/>
              <a:cs typeface="Poppins" panose="00000500000000000000" charset="0"/>
            </a:endParaRPr>
          </a:p>
        </p:txBody>
      </p:sp>
      <p:sp>
        <p:nvSpPr>
          <p:cNvPr id="17" name="Oval 16"/>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endParaRPr lang="en-IN" dirty="0">
              <a:solidFill>
                <a:schemeClr val="tx1">
                  <a:lumMod val="85000"/>
                  <a:lumOff val="15000"/>
                </a:schemeClr>
              </a:solidFill>
            </a:endParaRPr>
          </a:p>
        </p:txBody>
      </p:sp>
      <p:pic>
        <p:nvPicPr>
          <p:cNvPr id="6" name="Picture 5"/>
          <p:cNvPicPr>
            <a:picLocks noChangeAspect="1"/>
          </p:cNvPicPr>
          <p:nvPr/>
        </p:nvPicPr>
        <p:blipFill>
          <a:blip r:embed="rId2"/>
          <a:srcRect/>
          <a:stretch>
            <a:fillRect/>
          </a:stretch>
        </p:blipFill>
        <p:spPr>
          <a:xfrm>
            <a:off x="5597105" y="2217906"/>
            <a:ext cx="826546" cy="826546"/>
          </a:xfrm>
          <a:prstGeom prst="rect">
            <a:avLst/>
          </a:prstGeom>
        </p:spPr>
      </p:pic>
      <p:sp>
        <p:nvSpPr>
          <p:cNvPr id="7" name="Arrow: Down 6"/>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0000500000000000000" charset="0"/>
                <a:cs typeface="Poppins" panose="00000500000000000000" charset="0"/>
              </a:rPr>
              <a:t>Dive into historical sales, margins, products, channels, regions</a:t>
            </a:r>
            <a:endParaRPr lang="en-IN" sz="1600" dirty="0">
              <a:solidFill>
                <a:schemeClr val="tx1">
                  <a:lumMod val="65000"/>
                  <a:lumOff val="35000"/>
                </a:schemeClr>
              </a:solidFill>
              <a:latin typeface="Poppins" panose="00000500000000000000" charset="0"/>
              <a:cs typeface="Poppins" panose="00000500000000000000" charset="0"/>
            </a:endParaRPr>
          </a:p>
        </p:txBody>
      </p:sp>
      <p:sp>
        <p:nvSpPr>
          <p:cNvPr id="22" name="TextBox 21"/>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0000500000000000000" charset="0"/>
                <a:cs typeface="Poppins" panose="00000500000000000000" charset="0"/>
              </a:rPr>
              <a:t>Build a live view for business Users to self serve insights </a:t>
            </a:r>
            <a:endParaRPr lang="en-IN" sz="1600" dirty="0">
              <a:solidFill>
                <a:schemeClr val="tx1">
                  <a:lumMod val="65000"/>
                  <a:lumOff val="35000"/>
                </a:schemeClr>
              </a:solidFill>
              <a:latin typeface="Poppins" panose="00000500000000000000" charset="0"/>
              <a:cs typeface="Poppins" panose="00000500000000000000" charset="0"/>
            </a:endParaRPr>
          </a:p>
        </p:txBody>
      </p:sp>
      <p:sp>
        <p:nvSpPr>
          <p:cNvPr id="23" name="TextBox 22"/>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0000500000000000000" charset="0"/>
                <a:cs typeface="Poppins" panose="00000500000000000000" charset="0"/>
              </a:rPr>
              <a:t>Enable ad-hoc slicing by time, product, region, channel</a:t>
            </a:r>
            <a:endParaRPr lang="en-IN" sz="1600" dirty="0">
              <a:solidFill>
                <a:schemeClr val="tx1">
                  <a:lumMod val="65000"/>
                  <a:lumOff val="35000"/>
                </a:schemeClr>
              </a:solidFill>
              <a:latin typeface="Poppins" panose="00000500000000000000" charset="0"/>
              <a:cs typeface="Poppins" panose="00000500000000000000" charset="0"/>
            </a:endParaRPr>
          </a:p>
        </p:txBody>
      </p:sp>
      <p:sp>
        <p:nvSpPr>
          <p:cNvPr id="30" name="TextBox 29"/>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0000500000000000000" charset="0"/>
                <a:cs typeface="Poppins" panose="00000500000000000000" charset="0"/>
              </a:rPr>
              <a:t>Surface trend, outliers &amp; relationships</a:t>
            </a:r>
            <a:endParaRPr lang="en-IN" sz="1600" dirty="0">
              <a:solidFill>
                <a:schemeClr val="tx1">
                  <a:lumMod val="65000"/>
                  <a:lumOff val="35000"/>
                </a:schemeClr>
              </a:solidFill>
              <a:latin typeface="Poppins" panose="00000500000000000000" charset="0"/>
              <a:cs typeface="Poppins" panose="00000500000000000000" charset="0"/>
            </a:endParaRPr>
          </a:p>
        </p:txBody>
      </p:sp>
      <p:sp>
        <p:nvSpPr>
          <p:cNvPr id="31" name="Oval 30"/>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p:cNvSpPr txBox="1"/>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722279" y="1736386"/>
            <a:ext cx="515566" cy="496110"/>
            <a:chOff x="1342417" y="1955260"/>
            <a:chExt cx="603115" cy="584775"/>
          </a:xfrm>
        </p:grpSpPr>
        <p:sp>
          <p:nvSpPr>
            <p:cNvPr id="3" name="Oval 2"/>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10" name="Oval 9"/>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1</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21" name="Group 20"/>
          <p:cNvGrpSpPr/>
          <p:nvPr/>
        </p:nvGrpSpPr>
        <p:grpSpPr>
          <a:xfrm>
            <a:off x="1381328" y="1434217"/>
            <a:ext cx="3988340" cy="1172796"/>
            <a:chOff x="1381328" y="1434217"/>
            <a:chExt cx="3988340" cy="1172796"/>
          </a:xfrm>
        </p:grpSpPr>
        <p:grpSp>
          <p:nvGrpSpPr>
            <p:cNvPr id="20" name="Group 19"/>
            <p:cNvGrpSpPr/>
            <p:nvPr/>
          </p:nvGrpSpPr>
          <p:grpSpPr>
            <a:xfrm>
              <a:off x="1381328" y="1434217"/>
              <a:ext cx="3988340" cy="1172796"/>
              <a:chOff x="1381328" y="1434217"/>
              <a:chExt cx="3988340" cy="1172796"/>
            </a:xfrm>
          </p:grpSpPr>
          <p:grpSp>
            <p:nvGrpSpPr>
              <p:cNvPr id="19" name="Group 18"/>
              <p:cNvGrpSpPr/>
              <p:nvPr/>
            </p:nvGrpSpPr>
            <p:grpSpPr>
              <a:xfrm>
                <a:off x="1381328" y="1434829"/>
                <a:ext cx="3988340" cy="1172184"/>
                <a:chOff x="1381328" y="1434829"/>
                <a:chExt cx="3988340" cy="1172184"/>
              </a:xfrm>
            </p:grpSpPr>
            <p:sp>
              <p:nvSpPr>
                <p:cNvPr id="7" name="Rectangle: Rounded Corners 6"/>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8" name="Rectangle: Rounded Corners 7"/>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0000500000000000000" charset="0"/>
                    <a:cs typeface="Poppins" panose="00000500000000000000" charset="0"/>
                  </a:rPr>
                  <a:t>Define Business Objective</a:t>
                </a:r>
                <a:endParaRPr lang="en-IN" sz="1600" b="1" dirty="0">
                  <a:solidFill>
                    <a:schemeClr val="bg1">
                      <a:lumMod val="95000"/>
                    </a:schemeClr>
                  </a:solidFill>
                  <a:latin typeface="Poppins" panose="00000500000000000000" charset="0"/>
                  <a:cs typeface="Poppins" panose="00000500000000000000" charset="0"/>
                </a:endParaRPr>
              </a:p>
            </p:txBody>
          </p:sp>
        </p:grpSp>
        <p:sp>
          <p:nvSpPr>
            <p:cNvPr id="11" name="TextBox 10"/>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Understand the core problem and expected business outcomes.</a:t>
              </a:r>
              <a:endParaRPr lang="en-IN" dirty="0">
                <a:solidFill>
                  <a:schemeClr val="tx1">
                    <a:lumMod val="75000"/>
                    <a:lumOff val="25000"/>
                  </a:schemeClr>
                </a:solidFill>
                <a:latin typeface="Poppins" panose="00000500000000000000" charset="0"/>
                <a:cs typeface="Poppins" panose="00000500000000000000" charset="0"/>
              </a:endParaRPr>
            </a:p>
          </p:txBody>
        </p:sp>
      </p:grpSp>
      <p:grpSp>
        <p:nvGrpSpPr>
          <p:cNvPr id="22" name="Group 21"/>
          <p:cNvGrpSpPr/>
          <p:nvPr/>
        </p:nvGrpSpPr>
        <p:grpSpPr>
          <a:xfrm>
            <a:off x="6919610" y="1434523"/>
            <a:ext cx="4653866" cy="1172796"/>
            <a:chOff x="6919610" y="1434523"/>
            <a:chExt cx="4653866" cy="1172796"/>
          </a:xfrm>
        </p:grpSpPr>
        <p:grpSp>
          <p:nvGrpSpPr>
            <p:cNvPr id="13" name="Group 12"/>
            <p:cNvGrpSpPr/>
            <p:nvPr/>
          </p:nvGrpSpPr>
          <p:grpSpPr>
            <a:xfrm>
              <a:off x="6919610" y="1736386"/>
              <a:ext cx="515566" cy="496110"/>
              <a:chOff x="1342417" y="1955260"/>
              <a:chExt cx="603115" cy="584775"/>
            </a:xfrm>
          </p:grpSpPr>
          <p:sp>
            <p:nvSpPr>
              <p:cNvPr id="15" name="Oval 14"/>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16" name="Oval 15"/>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2</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25" name="Group 24"/>
            <p:cNvGrpSpPr/>
            <p:nvPr/>
          </p:nvGrpSpPr>
          <p:grpSpPr>
            <a:xfrm>
              <a:off x="7585136" y="1434523"/>
              <a:ext cx="3988340" cy="1172796"/>
              <a:chOff x="1381328" y="1434217"/>
              <a:chExt cx="3988340" cy="1172796"/>
            </a:xfrm>
          </p:grpSpPr>
          <p:grpSp>
            <p:nvGrpSpPr>
              <p:cNvPr id="26" name="Group 25"/>
              <p:cNvGrpSpPr/>
              <p:nvPr/>
            </p:nvGrpSpPr>
            <p:grpSpPr>
              <a:xfrm>
                <a:off x="1381328" y="1434217"/>
                <a:ext cx="3988340" cy="1172796"/>
                <a:chOff x="1381328" y="1434217"/>
                <a:chExt cx="3988340" cy="1172796"/>
              </a:xfrm>
            </p:grpSpPr>
            <p:grpSp>
              <p:nvGrpSpPr>
                <p:cNvPr id="28" name="Group 27"/>
                <p:cNvGrpSpPr/>
                <p:nvPr/>
              </p:nvGrpSpPr>
              <p:grpSpPr>
                <a:xfrm>
                  <a:off x="1381328" y="1434829"/>
                  <a:ext cx="3988340" cy="1172184"/>
                  <a:chOff x="1381328" y="1434829"/>
                  <a:chExt cx="3988340" cy="1172184"/>
                </a:xfrm>
              </p:grpSpPr>
              <p:sp>
                <p:nvSpPr>
                  <p:cNvPr id="30" name="Rectangle: Rounded Corners 29"/>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31" name="Rectangle: Rounded Corners 30"/>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0000500000000000000" charset="0"/>
                      <a:cs typeface="Poppins" panose="00000500000000000000" charset="0"/>
                    </a:defRPr>
                  </a:lvl1pPr>
                </a:lstStyle>
                <a:p>
                  <a:r>
                    <a:rPr lang="en-IN" dirty="0"/>
                    <a:t>Collect &amp; Consolidate Data</a:t>
                  </a:r>
                  <a:endParaRPr lang="en-IN" dirty="0"/>
                </a:p>
              </p:txBody>
            </p:sp>
          </p:grpSp>
          <p:sp>
            <p:nvSpPr>
              <p:cNvPr id="27" name="TextBox 26"/>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Gather multi-source sales data (Excel sheets) and understand schema.</a:t>
                </a:r>
                <a:endParaRPr lang="en-IN" dirty="0">
                  <a:solidFill>
                    <a:schemeClr val="tx1">
                      <a:lumMod val="75000"/>
                      <a:lumOff val="25000"/>
                    </a:schemeClr>
                  </a:solidFill>
                  <a:latin typeface="Poppins" panose="00000500000000000000" charset="0"/>
                  <a:cs typeface="Poppins" panose="00000500000000000000" charset="0"/>
                </a:endParaRPr>
              </a:p>
            </p:txBody>
          </p:sp>
        </p:grpSp>
      </p:grpSp>
      <p:grpSp>
        <p:nvGrpSpPr>
          <p:cNvPr id="33" name="Group 32"/>
          <p:cNvGrpSpPr/>
          <p:nvPr/>
        </p:nvGrpSpPr>
        <p:grpSpPr>
          <a:xfrm>
            <a:off x="738779" y="3453359"/>
            <a:ext cx="4653866" cy="1173408"/>
            <a:chOff x="6919610" y="1433911"/>
            <a:chExt cx="4653866" cy="1173408"/>
          </a:xfrm>
        </p:grpSpPr>
        <p:grpSp>
          <p:nvGrpSpPr>
            <p:cNvPr id="34" name="Group 33"/>
            <p:cNvGrpSpPr/>
            <p:nvPr/>
          </p:nvGrpSpPr>
          <p:grpSpPr>
            <a:xfrm>
              <a:off x="6919610" y="1736386"/>
              <a:ext cx="515566" cy="496110"/>
              <a:chOff x="1342417" y="1955260"/>
              <a:chExt cx="603115" cy="584775"/>
            </a:xfrm>
          </p:grpSpPr>
          <p:sp>
            <p:nvSpPr>
              <p:cNvPr id="42" name="Oval 41"/>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43" name="Oval 42"/>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4</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35" name="Group 34"/>
            <p:cNvGrpSpPr/>
            <p:nvPr/>
          </p:nvGrpSpPr>
          <p:grpSpPr>
            <a:xfrm>
              <a:off x="7585136" y="1433911"/>
              <a:ext cx="3988340" cy="1173408"/>
              <a:chOff x="1381328" y="1433605"/>
              <a:chExt cx="3988340" cy="1173408"/>
            </a:xfrm>
          </p:grpSpPr>
          <p:grpSp>
            <p:nvGrpSpPr>
              <p:cNvPr id="36" name="Group 35"/>
              <p:cNvGrpSpPr/>
              <p:nvPr/>
            </p:nvGrpSpPr>
            <p:grpSpPr>
              <a:xfrm>
                <a:off x="1381328" y="1433605"/>
                <a:ext cx="3988340" cy="1173408"/>
                <a:chOff x="1381328" y="1433605"/>
                <a:chExt cx="3988340" cy="1173408"/>
              </a:xfrm>
            </p:grpSpPr>
            <p:grpSp>
              <p:nvGrpSpPr>
                <p:cNvPr id="38" name="Group 37"/>
                <p:cNvGrpSpPr/>
                <p:nvPr/>
              </p:nvGrpSpPr>
              <p:grpSpPr>
                <a:xfrm>
                  <a:off x="1381328" y="1434829"/>
                  <a:ext cx="3988340" cy="1172184"/>
                  <a:chOff x="1381328" y="1434829"/>
                  <a:chExt cx="3988340" cy="1172184"/>
                </a:xfrm>
              </p:grpSpPr>
              <p:sp>
                <p:nvSpPr>
                  <p:cNvPr id="40" name="Rectangle: Rounded Corners 39"/>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41" name="Rectangle: Rounded Corners 40"/>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0000500000000000000" charset="0"/>
                      <a:cs typeface="Poppins" panose="00000500000000000000" charset="0"/>
                    </a:defRPr>
                  </a:lvl1pPr>
                </a:lstStyle>
                <a:p>
                  <a:r>
                    <a:rPr lang="en-IN" dirty="0"/>
                    <a:t>Pre-processing &amp; Cleaning</a:t>
                  </a:r>
                  <a:endParaRPr lang="en-IN" dirty="0"/>
                </a:p>
              </p:txBody>
            </p:sp>
          </p:grpSp>
          <p:sp>
            <p:nvSpPr>
              <p:cNvPr id="37" name="TextBox 36"/>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Handle nulls, join tables, format dates, and normalize columns.</a:t>
                </a:r>
                <a:endParaRPr lang="en-IN" dirty="0">
                  <a:solidFill>
                    <a:schemeClr val="tx1">
                      <a:lumMod val="75000"/>
                      <a:lumOff val="25000"/>
                    </a:schemeClr>
                  </a:solidFill>
                  <a:latin typeface="Poppins" panose="00000500000000000000" charset="0"/>
                  <a:cs typeface="Poppins" panose="00000500000000000000" charset="0"/>
                </a:endParaRPr>
              </a:p>
            </p:txBody>
          </p:sp>
        </p:grpSp>
      </p:grpSp>
      <p:grpSp>
        <p:nvGrpSpPr>
          <p:cNvPr id="44" name="Group 43"/>
          <p:cNvGrpSpPr/>
          <p:nvPr/>
        </p:nvGrpSpPr>
        <p:grpSpPr>
          <a:xfrm>
            <a:off x="715802" y="5423783"/>
            <a:ext cx="4653866" cy="1172184"/>
            <a:chOff x="6919610" y="1435135"/>
            <a:chExt cx="4653866" cy="1172184"/>
          </a:xfrm>
        </p:grpSpPr>
        <p:grpSp>
          <p:nvGrpSpPr>
            <p:cNvPr id="45" name="Group 44"/>
            <p:cNvGrpSpPr/>
            <p:nvPr/>
          </p:nvGrpSpPr>
          <p:grpSpPr>
            <a:xfrm>
              <a:off x="6919610" y="1736386"/>
              <a:ext cx="515566" cy="496110"/>
              <a:chOff x="1342417" y="1955260"/>
              <a:chExt cx="603115" cy="584775"/>
            </a:xfrm>
          </p:grpSpPr>
          <p:sp>
            <p:nvSpPr>
              <p:cNvPr id="53" name="Oval 52"/>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54" name="Oval 53"/>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5</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46" name="Group 45"/>
            <p:cNvGrpSpPr/>
            <p:nvPr/>
          </p:nvGrpSpPr>
          <p:grpSpPr>
            <a:xfrm>
              <a:off x="7585136" y="1435135"/>
              <a:ext cx="3988340" cy="1172184"/>
              <a:chOff x="1381328" y="1434829"/>
              <a:chExt cx="3988340" cy="1172184"/>
            </a:xfrm>
          </p:grpSpPr>
          <p:grpSp>
            <p:nvGrpSpPr>
              <p:cNvPr id="47" name="Group 46"/>
              <p:cNvGrpSpPr/>
              <p:nvPr/>
            </p:nvGrpSpPr>
            <p:grpSpPr>
              <a:xfrm>
                <a:off x="1381328" y="1434829"/>
                <a:ext cx="3988340" cy="1172184"/>
                <a:chOff x="1381328" y="1434829"/>
                <a:chExt cx="3988340" cy="1172184"/>
              </a:xfrm>
            </p:grpSpPr>
            <p:grpSp>
              <p:nvGrpSpPr>
                <p:cNvPr id="49" name="Group 48"/>
                <p:cNvGrpSpPr/>
                <p:nvPr/>
              </p:nvGrpSpPr>
              <p:grpSpPr>
                <a:xfrm>
                  <a:off x="1381328" y="1434829"/>
                  <a:ext cx="3988340" cy="1172184"/>
                  <a:chOff x="1381328" y="1434829"/>
                  <a:chExt cx="3988340" cy="1172184"/>
                </a:xfrm>
              </p:grpSpPr>
              <p:sp>
                <p:nvSpPr>
                  <p:cNvPr id="51" name="Rectangle: Rounded Corners 50"/>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52" name="Rectangle: Rounded Corners 51"/>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0000500000000000000" charset="0"/>
                      <a:cs typeface="Poppins" panose="00000500000000000000" charset="0"/>
                    </a:defRPr>
                  </a:lvl1pPr>
                </a:lstStyle>
                <a:p>
                  <a:r>
                    <a:rPr lang="en-IN" dirty="0"/>
                    <a:t>Exploratory Data Analysis (EDA)</a:t>
                  </a:r>
                  <a:endParaRPr lang="en-IN" dirty="0"/>
                </a:p>
              </p:txBody>
            </p:sp>
          </p:grpSp>
          <p:sp>
            <p:nvSpPr>
              <p:cNvPr id="48" name="TextBox 47"/>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Visualize trends, compare performance, and extract key insights.</a:t>
                </a:r>
                <a:endParaRPr lang="en-IN" dirty="0">
                  <a:solidFill>
                    <a:schemeClr val="tx1">
                      <a:lumMod val="75000"/>
                      <a:lumOff val="25000"/>
                    </a:schemeClr>
                  </a:solidFill>
                  <a:latin typeface="Poppins" panose="00000500000000000000" charset="0"/>
                  <a:cs typeface="Poppins" panose="00000500000000000000" charset="0"/>
                </a:endParaRPr>
              </a:p>
            </p:txBody>
          </p:sp>
        </p:grpSp>
      </p:grpSp>
      <p:grpSp>
        <p:nvGrpSpPr>
          <p:cNvPr id="55" name="Group 54"/>
          <p:cNvGrpSpPr/>
          <p:nvPr/>
        </p:nvGrpSpPr>
        <p:grpSpPr>
          <a:xfrm>
            <a:off x="6919610" y="5385716"/>
            <a:ext cx="4844748" cy="1210636"/>
            <a:chOff x="6919610" y="1396683"/>
            <a:chExt cx="4844748" cy="1210636"/>
          </a:xfrm>
        </p:grpSpPr>
        <p:grpSp>
          <p:nvGrpSpPr>
            <p:cNvPr id="56" name="Group 55"/>
            <p:cNvGrpSpPr/>
            <p:nvPr/>
          </p:nvGrpSpPr>
          <p:grpSpPr>
            <a:xfrm>
              <a:off x="6919610" y="1736386"/>
              <a:ext cx="515566" cy="496110"/>
              <a:chOff x="1342417" y="1955260"/>
              <a:chExt cx="603115" cy="584775"/>
            </a:xfrm>
          </p:grpSpPr>
          <p:sp>
            <p:nvSpPr>
              <p:cNvPr id="64" name="Oval 63"/>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65" name="Oval 64"/>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6</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57" name="Group 56"/>
            <p:cNvGrpSpPr/>
            <p:nvPr/>
          </p:nvGrpSpPr>
          <p:grpSpPr>
            <a:xfrm>
              <a:off x="7585136" y="1396683"/>
              <a:ext cx="4179222" cy="1210636"/>
              <a:chOff x="1381328" y="1396377"/>
              <a:chExt cx="4179222" cy="1210636"/>
            </a:xfrm>
          </p:grpSpPr>
          <p:grpSp>
            <p:nvGrpSpPr>
              <p:cNvPr id="58" name="Group 57"/>
              <p:cNvGrpSpPr/>
              <p:nvPr/>
            </p:nvGrpSpPr>
            <p:grpSpPr>
              <a:xfrm>
                <a:off x="1381328" y="1396377"/>
                <a:ext cx="4179222" cy="1210636"/>
                <a:chOff x="1381328" y="1396377"/>
                <a:chExt cx="4179222" cy="1210636"/>
              </a:xfrm>
            </p:grpSpPr>
            <p:grpSp>
              <p:nvGrpSpPr>
                <p:cNvPr id="60" name="Group 59"/>
                <p:cNvGrpSpPr/>
                <p:nvPr/>
              </p:nvGrpSpPr>
              <p:grpSpPr>
                <a:xfrm>
                  <a:off x="1381328" y="1434829"/>
                  <a:ext cx="3988340" cy="1172184"/>
                  <a:chOff x="1381328" y="1434829"/>
                  <a:chExt cx="3988340" cy="1172184"/>
                </a:xfrm>
              </p:grpSpPr>
              <p:sp>
                <p:nvSpPr>
                  <p:cNvPr id="62" name="Rectangle: Rounded Corners 61"/>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63" name="Rectangle: Rounded Corners 62"/>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0000500000000000000" charset="0"/>
                      <a:cs typeface="Poppins" panose="00000500000000000000" charset="0"/>
                    </a:rPr>
                    <a:t>Dashboarding</a:t>
                  </a:r>
                  <a:r>
                    <a:rPr lang="en-IN" sz="2000" dirty="0"/>
                    <a:t> </a:t>
                  </a:r>
                  <a:r>
                    <a:rPr lang="en-IN" sz="1600" b="1" dirty="0">
                      <a:solidFill>
                        <a:schemeClr val="bg1">
                          <a:lumMod val="95000"/>
                        </a:schemeClr>
                      </a:solidFill>
                      <a:latin typeface="Poppins" panose="00000500000000000000" charset="0"/>
                      <a:cs typeface="Poppins" panose="00000500000000000000" charset="0"/>
                    </a:rPr>
                    <a:t>&amp;</a:t>
                  </a:r>
                  <a:r>
                    <a:rPr lang="en-IN" sz="2000" dirty="0"/>
                    <a:t> </a:t>
                  </a:r>
                  <a:r>
                    <a:rPr lang="en-IN" sz="1600" b="1" dirty="0">
                      <a:solidFill>
                        <a:schemeClr val="bg1">
                          <a:lumMod val="95000"/>
                        </a:schemeClr>
                      </a:solidFill>
                      <a:latin typeface="Poppins" panose="00000500000000000000" charset="0"/>
                      <a:cs typeface="Poppins" panose="00000500000000000000" charset="0"/>
                    </a:rPr>
                    <a:t>Recommendations</a:t>
                  </a:r>
                  <a:endParaRPr lang="en-IN" sz="1600" b="1" dirty="0">
                    <a:solidFill>
                      <a:schemeClr val="bg1">
                        <a:lumMod val="95000"/>
                      </a:schemeClr>
                    </a:solidFill>
                    <a:latin typeface="Poppins" panose="00000500000000000000" charset="0"/>
                    <a:cs typeface="Poppins" panose="00000500000000000000" charset="0"/>
                  </a:endParaRPr>
                </a:p>
              </p:txBody>
            </p:sp>
          </p:grpSp>
          <p:sp>
            <p:nvSpPr>
              <p:cNvPr id="59" name="TextBox 58"/>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Build Power BI dashboard and present strategic findings.</a:t>
                </a:r>
                <a:endParaRPr lang="en-IN" dirty="0">
                  <a:solidFill>
                    <a:schemeClr val="tx1">
                      <a:lumMod val="75000"/>
                      <a:lumOff val="25000"/>
                    </a:schemeClr>
                  </a:solidFill>
                  <a:latin typeface="Poppins" panose="00000500000000000000" charset="0"/>
                  <a:cs typeface="Poppins" panose="00000500000000000000" charset="0"/>
                </a:endParaRPr>
              </a:p>
            </p:txBody>
          </p:sp>
        </p:grpSp>
      </p:grpSp>
      <p:grpSp>
        <p:nvGrpSpPr>
          <p:cNvPr id="66" name="Group 65"/>
          <p:cNvGrpSpPr/>
          <p:nvPr/>
        </p:nvGrpSpPr>
        <p:grpSpPr>
          <a:xfrm>
            <a:off x="6919610" y="3420323"/>
            <a:ext cx="4653866" cy="1172184"/>
            <a:chOff x="6919610" y="1435135"/>
            <a:chExt cx="4653866" cy="1172184"/>
          </a:xfrm>
        </p:grpSpPr>
        <p:grpSp>
          <p:nvGrpSpPr>
            <p:cNvPr id="67" name="Group 66"/>
            <p:cNvGrpSpPr/>
            <p:nvPr/>
          </p:nvGrpSpPr>
          <p:grpSpPr>
            <a:xfrm>
              <a:off x="6919610" y="1736386"/>
              <a:ext cx="515566" cy="496110"/>
              <a:chOff x="1342417" y="1955260"/>
              <a:chExt cx="603115" cy="584775"/>
            </a:xfrm>
          </p:grpSpPr>
          <p:sp>
            <p:nvSpPr>
              <p:cNvPr id="75" name="Oval 74"/>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endParaRPr lang="en-IN" dirty="0"/>
              </a:p>
            </p:txBody>
          </p:sp>
          <p:sp>
            <p:nvSpPr>
              <p:cNvPr id="76" name="Oval 75"/>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0000500000000000000" charset="0"/>
                    <a:cs typeface="Poppins" panose="00000500000000000000" charset="0"/>
                  </a:rPr>
                  <a:t>3</a:t>
                </a:r>
                <a:endParaRPr lang="en-IN" sz="1600" dirty="0">
                  <a:solidFill>
                    <a:schemeClr val="tx1">
                      <a:lumMod val="85000"/>
                      <a:lumOff val="15000"/>
                    </a:schemeClr>
                  </a:solidFill>
                  <a:latin typeface="Poppins" panose="00000500000000000000" charset="0"/>
                  <a:cs typeface="Poppins" panose="00000500000000000000" charset="0"/>
                </a:endParaRPr>
              </a:p>
            </p:txBody>
          </p:sp>
        </p:grpSp>
        <p:grpSp>
          <p:nvGrpSpPr>
            <p:cNvPr id="68" name="Group 67"/>
            <p:cNvGrpSpPr/>
            <p:nvPr/>
          </p:nvGrpSpPr>
          <p:grpSpPr>
            <a:xfrm>
              <a:off x="7585136" y="1435135"/>
              <a:ext cx="3988340" cy="1172184"/>
              <a:chOff x="1381328" y="1434829"/>
              <a:chExt cx="3988340" cy="1172184"/>
            </a:xfrm>
          </p:grpSpPr>
          <p:grpSp>
            <p:nvGrpSpPr>
              <p:cNvPr id="69" name="Group 68"/>
              <p:cNvGrpSpPr/>
              <p:nvPr/>
            </p:nvGrpSpPr>
            <p:grpSpPr>
              <a:xfrm>
                <a:off x="1381328" y="1434829"/>
                <a:ext cx="3988340" cy="1172184"/>
                <a:chOff x="1381328" y="1434829"/>
                <a:chExt cx="3988340" cy="1172184"/>
              </a:xfrm>
            </p:grpSpPr>
            <p:grpSp>
              <p:nvGrpSpPr>
                <p:cNvPr id="71" name="Group 70"/>
                <p:cNvGrpSpPr/>
                <p:nvPr/>
              </p:nvGrpSpPr>
              <p:grpSpPr>
                <a:xfrm>
                  <a:off x="1381328" y="1434829"/>
                  <a:ext cx="3988340" cy="1172184"/>
                  <a:chOff x="1381328" y="1434829"/>
                  <a:chExt cx="3988340" cy="1172184"/>
                </a:xfrm>
              </p:grpSpPr>
              <p:sp>
                <p:nvSpPr>
                  <p:cNvPr id="73" name="Rectangle: Rounded Corners 72"/>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endParaRPr lang="en-IN" dirty="0">
                      <a:solidFill>
                        <a:schemeClr val="tx1"/>
                      </a:solidFill>
                    </a:endParaRPr>
                  </a:p>
                </p:txBody>
              </p:sp>
              <p:sp>
                <p:nvSpPr>
                  <p:cNvPr id="74" name="Rectangle: Rounded Corners 73"/>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0000500000000000000" charset="0"/>
                      <a:cs typeface="Poppins" panose="00000500000000000000" charset="0"/>
                    </a:rPr>
                    <a:t>Data Loading &amp; Initial Exploration</a:t>
                  </a:r>
                  <a:endParaRPr lang="en-IN" sz="1600" b="1" dirty="0">
                    <a:solidFill>
                      <a:schemeClr val="bg1">
                        <a:lumMod val="95000"/>
                      </a:schemeClr>
                    </a:solidFill>
                    <a:latin typeface="Poppins" panose="00000500000000000000" charset="0"/>
                    <a:cs typeface="Poppins" panose="00000500000000000000" charset="0"/>
                  </a:endParaRPr>
                </a:p>
              </p:txBody>
            </p:sp>
          </p:grpSp>
          <p:sp>
            <p:nvSpPr>
              <p:cNvPr id="70" name="TextBox 69"/>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0000500000000000000" charset="0"/>
                    <a:cs typeface="Poppins" panose="00000500000000000000" charset="0"/>
                  </a:rPr>
                  <a:t>Load into Colab for initial profiling and data understanding using Python.</a:t>
                </a:r>
                <a:endParaRPr lang="en-IN" dirty="0">
                  <a:solidFill>
                    <a:schemeClr val="tx1">
                      <a:lumMod val="75000"/>
                      <a:lumOff val="25000"/>
                    </a:schemeClr>
                  </a:solidFill>
                  <a:latin typeface="Poppins" panose="00000500000000000000" charset="0"/>
                  <a:cs typeface="Poppins" panose="00000500000000000000" charset="0"/>
                </a:endParaRPr>
              </a:p>
            </p:txBody>
          </p:sp>
        </p:grpSp>
      </p:grpSp>
      <p:sp>
        <p:nvSpPr>
          <p:cNvPr id="23" name="Arrow: Right 22"/>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p:cNvSpPr txBox="1"/>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200" dirty="0">
                <a:solidFill>
                  <a:schemeClr val="tx1">
                    <a:lumMod val="75000"/>
                    <a:lumOff val="25000"/>
                  </a:schemeClr>
                </a:solidFill>
                <a:latin typeface="Poppins" panose="00000500000000000000" charset="0"/>
                <a:cs typeface="Poppins" panose="00000500000000000000" charset="0"/>
              </a:rPr>
              <a:t>Project Workflow</a:t>
            </a:r>
            <a:endParaRPr lang="en-IN" sz="3200" dirty="0">
              <a:solidFill>
                <a:schemeClr val="tx1">
                  <a:lumMod val="75000"/>
                  <a:lumOff val="25000"/>
                </a:schemeClr>
              </a:solidFill>
              <a:latin typeface="Poppins" panose="00000500000000000000" charset="0"/>
              <a:cs typeface="Poppins" panose="00000500000000000000" charset="0"/>
            </a:endParaRPr>
          </a:p>
          <a:p>
            <a:endParaRPr lang="en-US" sz="3200" dirty="0">
              <a:solidFill>
                <a:schemeClr val="tx1">
                  <a:lumMod val="75000"/>
                  <a:lumOff val="2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p:cNvPicPr>
            <a:picLocks noChangeAspect="1"/>
          </p:cNvPicPr>
          <p:nvPr/>
        </p:nvPicPr>
        <p:blipFill>
          <a:blip r:embed="rId2"/>
          <a:stretch>
            <a:fillRect/>
          </a:stretch>
        </p:blipFill>
        <p:spPr>
          <a:xfrm>
            <a:off x="1281309" y="1359990"/>
            <a:ext cx="9045724" cy="4138019"/>
          </a:xfrm>
          <a:prstGeom prst="rect">
            <a:avLst/>
          </a:prstGeom>
        </p:spPr>
      </p:pic>
      <p:sp>
        <p:nvSpPr>
          <p:cNvPr id="13" name="TextBox 12"/>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0000500000000000000" charset="0"/>
                <a:cs typeface="Poppins" panose="00000500000000000000"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0000500000000000000" charset="0"/>
              <a:cs typeface="Poppins" panose="00000500000000000000" charset="0"/>
            </a:endParaRPr>
          </a:p>
        </p:txBody>
      </p:sp>
      <p:sp>
        <p:nvSpPr>
          <p:cNvPr id="11" name="Google Shape;147;p2"/>
          <p:cNvSpPr txBox="1"/>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dirty="0">
                <a:solidFill>
                  <a:schemeClr val="tx1">
                    <a:lumMod val="75000"/>
                    <a:lumOff val="25000"/>
                  </a:schemeClr>
                </a:solidFill>
                <a:latin typeface="Poppins" panose="00000500000000000000" charset="0"/>
                <a:cs typeface="Poppins" panose="00000500000000000000" charset="0"/>
              </a:rPr>
              <a:t>Raw Dataset Structure  –  Before Processing</a:t>
            </a:r>
            <a:endParaRPr lang="en-US" sz="3200" dirty="0">
              <a:solidFill>
                <a:schemeClr val="tx1">
                  <a:lumMod val="75000"/>
                  <a:lumOff val="2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p:cNvSpPr txBox="1"/>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0000500000000000000" charset="0"/>
                <a:cs typeface="Poppins" panose="00000500000000000000" charset="0"/>
              </a:rPr>
              <a:t>Uncovering patterns, trends, and business insights from historical data !</a:t>
            </a:r>
            <a:endParaRPr lang="en-IN" sz="2400" dirty="0">
              <a:solidFill>
                <a:schemeClr val="tx1">
                  <a:lumMod val="75000"/>
                  <a:lumOff val="25000"/>
                </a:schemeClr>
              </a:solidFill>
              <a:latin typeface="Poppins" panose="00000500000000000000" charset="0"/>
              <a:cs typeface="Poppins" panose="00000500000000000000" charset="0"/>
            </a:endParaRPr>
          </a:p>
        </p:txBody>
      </p:sp>
      <p:sp>
        <p:nvSpPr>
          <p:cNvPr id="16" name="TextBox 15"/>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0000500000000000000" charset="0"/>
                <a:cs typeface="Poppins" panose="00000500000000000000" charset="0"/>
              </a:rPr>
              <a:t>Understanding the “What, Where &amp; Why” behind the sales numbers</a:t>
            </a:r>
            <a:endParaRPr lang="en-GB" sz="2000" dirty="0">
              <a:effectLst/>
              <a:latin typeface="Poppins" panose="00000500000000000000" charset="0"/>
              <a:cs typeface="Poppins" panose="00000500000000000000" charset="0"/>
            </a:endParaRPr>
          </a:p>
          <a:p>
            <a:br>
              <a:rPr lang="en-GB" sz="2000" dirty="0">
                <a:effectLst/>
                <a:latin typeface="Poppins" panose="00000500000000000000" charset="0"/>
                <a:cs typeface="Poppins" panose="00000500000000000000" charset="0"/>
              </a:rPr>
            </a:br>
            <a:r>
              <a:rPr lang="en-GB" sz="2000" dirty="0">
                <a:effectLst/>
                <a:latin typeface="Poppins" panose="00000500000000000000" charset="0"/>
                <a:cs typeface="Poppins" panose="00000500000000000000" charset="0"/>
              </a:rPr>
              <a:t>Exploring data through visuals, aggregations, and comparisons</a:t>
            </a:r>
            <a:br>
              <a:rPr lang="en-GB" sz="2000" dirty="0">
                <a:effectLst/>
                <a:latin typeface="Poppins" panose="00000500000000000000" charset="0"/>
                <a:cs typeface="Poppins" panose="00000500000000000000" charset="0"/>
              </a:rPr>
            </a:br>
            <a:endParaRPr lang="en-GB" sz="2000" dirty="0">
              <a:effectLst/>
              <a:latin typeface="Poppins" panose="00000500000000000000" charset="0"/>
              <a:cs typeface="Poppins" panose="00000500000000000000" charset="0"/>
            </a:endParaRPr>
          </a:p>
          <a:p>
            <a:r>
              <a:rPr lang="en-GB" sz="2000" dirty="0">
                <a:effectLst/>
                <a:latin typeface="Poppins" panose="00000500000000000000" charset="0"/>
                <a:cs typeface="Poppins" panose="00000500000000000000" charset="0"/>
              </a:rPr>
              <a:t>Laying the groundwork for informed recommendations</a:t>
            </a:r>
            <a:endParaRPr lang="en-IN" sz="2000" dirty="0">
              <a:latin typeface="Poppins" panose="00000500000000000000" charset="0"/>
              <a:cs typeface="Poppins" panose="00000500000000000000" charset="0"/>
            </a:endParaRPr>
          </a:p>
        </p:txBody>
      </p:sp>
      <p:sp>
        <p:nvSpPr>
          <p:cNvPr id="3" name="Rectangle 2"/>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9688057" y="5905007"/>
            <a:ext cx="2364514" cy="58786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Import Libraries</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Load Data</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Initial Exploration</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Pre-processing &amp; Cleaning</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Feature Engineering</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EDA &amp; Visualization</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Key Insights</a:t>
            </a: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endParaRPr lang="en-GB" sz="1800" dirty="0">
              <a:effectLst/>
              <a:latin typeface="Poppins" panose="00000500000000000000" charset="0"/>
              <a:cs typeface="Poppins" panose="00000500000000000000" charset="0"/>
            </a:endParaRPr>
          </a:p>
          <a:p>
            <a:pPr marL="285750" indent="-285750">
              <a:buFont typeface="Arial" panose="020B0604020202020204" pitchFamily="34" charset="0"/>
              <a:buChar char="•"/>
            </a:pPr>
            <a:r>
              <a:rPr lang="en-GB" sz="1800" dirty="0">
                <a:effectLst/>
                <a:latin typeface="Poppins" panose="00000500000000000000" charset="0"/>
                <a:cs typeface="Poppins" panose="00000500000000000000" charset="0"/>
              </a:rPr>
              <a:t>Recommendations</a:t>
            </a:r>
            <a:endParaRPr lang="en-IN" sz="1800" dirty="0">
              <a:latin typeface="Poppins" panose="00000500000000000000" charset="0"/>
              <a:cs typeface="Poppins" panose="00000500000000000000" charset="0"/>
            </a:endParaRPr>
          </a:p>
        </p:txBody>
      </p:sp>
      <p:sp>
        <p:nvSpPr>
          <p:cNvPr id="13" name="Google Shape;147;p2"/>
          <p:cNvSpPr txBox="1"/>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dirty="0">
                <a:solidFill>
                  <a:schemeClr val="tx1">
                    <a:lumMod val="75000"/>
                    <a:lumOff val="25000"/>
                  </a:schemeClr>
                </a:solidFill>
                <a:latin typeface="Poppins" panose="00000500000000000000" charset="0"/>
                <a:cs typeface="Poppins" panose="00000500000000000000" charset="0"/>
              </a:rPr>
              <a:t>EDA: Step‑by‑Step Process</a:t>
            </a:r>
            <a:endParaRPr lang="en-US" sz="3200" dirty="0">
              <a:solidFill>
                <a:schemeClr val="tx1">
                  <a:lumMod val="75000"/>
                  <a:lumOff val="2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dirty="0">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198" name="Google Shape;198;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1"/>
          <a:srcRect/>
          <a:stretch>
            <a:fillRect/>
          </a:stretch>
        </p:blipFill>
        <p:spPr>
          <a:xfrm>
            <a:off x="10680519" y="6258025"/>
            <a:ext cx="1165860" cy="234849"/>
          </a:xfrm>
          <a:prstGeom prst="rect">
            <a:avLst/>
          </a:prstGeom>
          <a:noFill/>
          <a:ln>
            <a:noFill/>
          </a:ln>
        </p:spPr>
      </p:pic>
      <p:sp>
        <p:nvSpPr>
          <p:cNvPr id="4" name="Rectangle 3"/>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endParaRPr lang="en-IN" sz="1600" dirty="0">
              <a:effectLst/>
            </a:endParaRPr>
          </a:p>
        </p:txBody>
      </p:sp>
      <p:sp>
        <p:nvSpPr>
          <p:cNvPr id="3" name="TextBox 2"/>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p:cNvSpPr txBox="1"/>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panose="020B0604020202020204"/>
              <a:buNone/>
              <a:defRPr sz="28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200" dirty="0">
                <a:solidFill>
                  <a:schemeClr val="tx1">
                    <a:lumMod val="75000"/>
                    <a:lumOff val="25000"/>
                  </a:schemeClr>
                </a:solidFill>
                <a:latin typeface="Poppins" panose="00000500000000000000" charset="0"/>
                <a:cs typeface="Poppins" panose="00000500000000000000" charset="0"/>
              </a:rPr>
              <a:t>Pre-processing &amp; Feature Engineering </a:t>
            </a:r>
            <a:endParaRPr lang="en-US" sz="3200" dirty="0">
              <a:solidFill>
                <a:schemeClr val="tx1">
                  <a:lumMod val="75000"/>
                  <a:lumOff val="2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1">
            <a:lum bright="70000" contrast="-70000"/>
          </a:blip>
          <a:srcRect t="7834" b="7833"/>
          <a:stretch>
            <a:fillRect/>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panose="020B0604020202020204"/>
              <a:buNone/>
            </a:pPr>
            <a:fld id="{00000000-1234-1234-1234-123412341234}" type="slidenum">
              <a:rPr lang="en-US" sz="900" b="0" i="0" u="none" strike="noStrike" cap="none">
                <a:solidFill>
                  <a:srgbClr val="FFFFFF"/>
                </a:solidFill>
                <a:latin typeface="Poppins" panose="00000500000000000000"/>
                <a:ea typeface="Poppins" panose="00000500000000000000"/>
                <a:cs typeface="Poppins" panose="00000500000000000000"/>
                <a:sym typeface="Poppins" panose="00000500000000000000"/>
              </a:rPr>
            </a:fld>
            <a:endParaRPr sz="9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42" name="Google Shape;242;g21197e7cf6e_0_75"/>
          <p:cNvSpPr txBox="1"/>
          <p:nvPr/>
        </p:nvSpPr>
        <p:spPr>
          <a:xfrm>
            <a:off x="986790" y="762635"/>
            <a:ext cx="9137015" cy="2146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600"/>
              </a:spcAft>
              <a:buClr>
                <a:srgbClr val="000000"/>
              </a:buClr>
              <a:buSzPts val="1800"/>
              <a:buFont typeface="Arial" panose="020B0604020202020204"/>
              <a:buNone/>
            </a:pPr>
            <a:r>
              <a:rPr lang="en-US" sz="6600" b="1" dirty="0">
                <a:ln/>
                <a:solidFill>
                  <a:schemeClr val="tx1"/>
                </a:solidFill>
                <a:effectLst>
                  <a:outerShdw blurRad="38100" dist="19050" dir="2700000" algn="tl" rotWithShape="0">
                    <a:schemeClr val="dk1">
                      <a:alpha val="40000"/>
                    </a:schemeClr>
                  </a:outerShdw>
                </a:effectLst>
                <a:latin typeface="Poppins" panose="00000500000000000000"/>
                <a:ea typeface="Poppins" panose="00000500000000000000"/>
                <a:cs typeface="Poppins" panose="00000500000000000000"/>
                <a:sym typeface="Poppins" panose="00000500000000000000"/>
              </a:rPr>
              <a:t>Charts &amp; Insights</a:t>
            </a:r>
            <a:endParaRPr lang="en-US" sz="6600" b="1" i="0" u="none" strike="noStrike" cap="none" dirty="0">
              <a:ln/>
              <a:solidFill>
                <a:schemeClr val="tx1"/>
              </a:solidFill>
              <a:effectLst>
                <a:outerShdw blurRad="38100" dist="19050" dir="2700000" algn="tl" rotWithShape="0">
                  <a:schemeClr val="dk1">
                    <a:alpha val="40000"/>
                  </a:schemeClr>
                </a:outerShdw>
              </a:effectLst>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6012</Words>
  <Application>WPS Presentation</Application>
  <PresentationFormat>Widescreen</PresentationFormat>
  <Paragraphs>348</Paragraphs>
  <Slides>26</Slides>
  <Notes>37</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26</vt:i4>
      </vt:variant>
    </vt:vector>
  </HeadingPairs>
  <TitlesOfParts>
    <vt:vector size="39" baseType="lpstr">
      <vt:lpstr>Arial</vt:lpstr>
      <vt:lpstr>SimSun</vt:lpstr>
      <vt:lpstr>Wingdings</vt:lpstr>
      <vt:lpstr>Arial</vt:lpstr>
      <vt:lpstr>Calibri</vt:lpstr>
      <vt:lpstr>Poppins</vt:lpstr>
      <vt:lpstr>Poppins</vt:lpstr>
      <vt:lpstr>Source Sans Pro</vt:lpstr>
      <vt:lpstr>Microsoft YaHei</vt:lpstr>
      <vt:lpstr>Arial Unicode MS</vt:lpstr>
      <vt:lpstr>Comic Sans MS</vt:lpstr>
      <vt:lpstr>1_Office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Monthly Sales Trend Over Time</vt:lpstr>
      <vt:lpstr>Top 10 Products by Revenue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Page 1 -  Performance Summary</vt:lpstr>
      <vt:lpstr>Page 2 -  Customer Segmentation</vt:lpstr>
      <vt:lpstr>Page 3 -  Revenue Scenarios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Rahul Das</cp:lastModifiedBy>
  <cp:revision>56</cp:revision>
  <dcterms:created xsi:type="dcterms:W3CDTF">2022-09-23T13:48:00Z</dcterms:created>
  <dcterms:modified xsi:type="dcterms:W3CDTF">2025-11-27T13:04:05Z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5A2FB4218A8440169CE9A662C5E1BA8C_12</vt:lpwstr>
  </property>
  <property fmtid="{D5CDD505-2E9C-101B-9397-08002B2CF9AE}" pid="3" name="KSOProductBuildVer">
    <vt:lpwstr>1033-12.2.0.23155</vt:lpwstr>
  </property>
</Properties>
</file>